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41" r:id="rId1"/>
  </p:sldMasterIdLst>
  <p:notesMasterIdLst>
    <p:notesMasterId r:id="rId22"/>
  </p:notesMasterIdLst>
  <p:sldIdLst>
    <p:sldId id="256" r:id="rId2"/>
    <p:sldId id="299" r:id="rId3"/>
    <p:sldId id="282" r:id="rId4"/>
    <p:sldId id="298" r:id="rId5"/>
    <p:sldId id="292" r:id="rId6"/>
    <p:sldId id="293" r:id="rId7"/>
    <p:sldId id="294" r:id="rId8"/>
    <p:sldId id="291" r:id="rId9"/>
    <p:sldId id="286" r:id="rId10"/>
    <p:sldId id="287" r:id="rId11"/>
    <p:sldId id="289" r:id="rId12"/>
    <p:sldId id="288" r:id="rId13"/>
    <p:sldId id="290" r:id="rId14"/>
    <p:sldId id="300" r:id="rId15"/>
    <p:sldId id="295" r:id="rId16"/>
    <p:sldId id="296" r:id="rId17"/>
    <p:sldId id="285" r:id="rId18"/>
    <p:sldId id="297" r:id="rId19"/>
    <p:sldId id="283" r:id="rId20"/>
    <p:sldId id="284" r:id="rId21"/>
  </p:sldIdLst>
  <p:sldSz cx="12192000" cy="6858000"/>
  <p:notesSz cx="7023100" cy="93091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urns, Kelley" initials="BK" lastIdx="3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3975" autoAdjust="0"/>
    <p:restoredTop sz="69512" autoAdjust="0"/>
  </p:normalViewPr>
  <p:slideViewPr>
    <p:cSldViewPr snapToGrid="0">
      <p:cViewPr>
        <p:scale>
          <a:sx n="95" d="100"/>
          <a:sy n="95" d="100"/>
        </p:scale>
        <p:origin x="152" y="35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commentAuthors" Target="commentAuthors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343" cy="467072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8132" y="0"/>
            <a:ext cx="3043343" cy="467072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r">
              <a:defRPr sz="1200"/>
            </a:lvl1pPr>
          </a:lstStyle>
          <a:p>
            <a:fld id="{B26029AE-5634-49DD-A42F-E9DBB9E80295}" type="datetimeFigureOut">
              <a:rPr lang="en-US" smtClean="0"/>
              <a:t>9/13/17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163638"/>
            <a:ext cx="5584825" cy="31416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324" tIns="46662" rIns="93324" bIns="46662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2310" y="4480004"/>
            <a:ext cx="5618480" cy="3665458"/>
          </a:xfrm>
          <a:prstGeom prst="rect">
            <a:avLst/>
          </a:prstGeom>
        </p:spPr>
        <p:txBody>
          <a:bodyPr vert="horz" lIns="93324" tIns="46662" rIns="93324" bIns="46662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42030"/>
            <a:ext cx="3043343" cy="467071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8132" y="8842030"/>
            <a:ext cx="3043343" cy="467071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r">
              <a:defRPr sz="1200"/>
            </a:lvl1pPr>
          </a:lstStyle>
          <a:p>
            <a:fld id="{DCD6C36B-F9DF-4A0D-9D01-D71AA75C98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4873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ucdenver.edu/academics/colleges/medicalschool/programs/d2V/d2vcores/Pages/Patient-and-System-Value.aspx" TargetMode="External"/><Relationship Id="rId4" Type="http://schemas.openxmlformats.org/officeDocument/2006/relationships/hyperlink" Target="http://www.ucdenver.edu/academics/colleges/medicalschool/programs/d2V/d2vcores/Pages/Informatics.aspx" TargetMode="External"/><Relationship Id="rId5" Type="http://schemas.openxmlformats.org/officeDocument/2006/relationships/hyperlink" Target="http://www.ucdenver.edu/academics/colleges/medicalschool/programs/d2V/d2vcores/Pages/Analytics.aspx" TargetMode="External"/><Relationship Id="rId6" Type="http://schemas.openxmlformats.org/officeDocument/2006/relationships/hyperlink" Target="http://www.ucdenver.edu/academics/colleges/medicalschool/programs/d2V/d2vcores/Pages/Stakeholder-Engagement-and-Governance.aspx" TargetMode="External"/><Relationship Id="rId7" Type="http://schemas.openxmlformats.org/officeDocument/2006/relationships/hyperlink" Target="http://www.ucdenver.edu/academics/colleges/medicalschool/programs/d2V/d2vtraining/Pages/Overview.aspx" TargetMode="External"/><Relationship Id="rId8" Type="http://schemas.openxmlformats.org/officeDocument/2006/relationships/hyperlink" Target="http://www.ucdenver.edu/academics/colleges/medicalschool/programs/d2V/d2vcores/Pages/Dissemination.aspx" TargetMode="External"/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ucdenver.edu/academics/colleges/medicalschool/education/degree_programs/MDProgram/longitudinal/tracks/researchtrack/phaseistudents/Pages/Howtoapply.aspx" TargetMode="External"/><Relationship Id="rId4" Type="http://schemas.openxmlformats.org/officeDocument/2006/relationships/hyperlink" Target="https://profiles.ucdenver.edu/display/225446" TargetMode="External"/><Relationship Id="rId5" Type="http://schemas.openxmlformats.org/officeDocument/2006/relationships/hyperlink" Target="http://www.ucdenver.edu/academics/colleges/medicalschool/centers/BioethicsHumanities/faculty/Pages/Lawrence-Hunter,-PhD.aspx" TargetMode="External"/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Relationship Id="rId3" Type="http://schemas.openxmlformats.org/officeDocument/2006/relationships/hyperlink" Target="https://youtu.be/G-omu_ki7YM" TargetMode="Externa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Relationship Id="rId3" Type="http://schemas.openxmlformats.org/officeDocument/2006/relationships/hyperlink" Target="http://www.kdd.org/kdd2017/papers/view/patient-subtyping-via-time-aware-lstm-networks" TargetMode="Externa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D6C36B-F9DF-4A0D-9D01-D71AA75C982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5568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US" sz="1200" b="1" i="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Patient &amp; Systems Value Core-</a:t>
            </a:r>
            <a:r>
              <a:rPr lang="en-US" sz="1200" b="0" i="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 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focus on the science of value from multiple perspectives across the macro health care system. </a:t>
            </a: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sz="1200" b="1" i="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Data &amp; Informatics Core-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create and sustain investigators access to high-value data assets that are discoverable, accessible, and reliable to facilitate research in data sciences and discovery by providing ‘bleeding edge’ informatics expertise and tools. </a:t>
            </a: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sz="1200" b="1" i="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Analytics Core-​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​ To be a multidisciplinary, collaborative analytic and computational research environment that catalyzes research resulting in innovative applications of complex analytic approaches, and development of novel analytic and computational approaches, methods, and tools. </a:t>
            </a:r>
            <a:b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sz="1200" b="1" i="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/>
              </a:rPr>
              <a:t>Stakeholder Engagement &amp; Governance Core-</a:t>
            </a:r>
            <a:r>
              <a:rPr lang="en-US" sz="1200" b="0" i="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/>
              </a:rPr>
              <a:t> 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become the most trusted resource on how best to engage diverse stakeholders in the work of research, implementation and dissemination in health care. </a:t>
            </a: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sz="1200" b="1" i="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/>
              </a:rPr>
              <a:t>Training &amp; Education Core-</a:t>
            </a:r>
            <a:r>
              <a:rPr lang="en-US" sz="1200" b="0" i="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/>
              </a:rPr>
              <a:t>​ 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train and mentor the next generation of scientists who can advance and integrate the methods of person-centered, high value data science and health systems innovation.</a:t>
            </a:r>
            <a:b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sz="1200" b="1" i="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8"/>
              </a:rPr>
              <a:t>Dissemination &amp; Academic Industry Collaboration Core-​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To disseminate and showcase the work of D2V investigators and increase potential collaborative opportunities with external stakeholders that ultimately lead to increased scientific impact and sustainability of D2V. </a:t>
            </a:r>
          </a:p>
          <a:p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D6C36B-F9DF-4A0D-9D01-D71AA75C982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3600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D2V will offer three project topic areas this year for students interested in pursuing the </a:t>
            </a:r>
            <a:r>
              <a:rPr lang="en-US" sz="1200" b="0" i="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Research Track​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</a:p>
          <a:p>
            <a:pPr fontAlgn="base"/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​Data Quality (Mentor: </a:t>
            </a:r>
            <a:r>
              <a:rPr lang="en-US" sz="1200" b="0" i="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Michael Kahn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b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Using the Health Data Compass Enterprise Data Warehouse (Mentor: </a:t>
            </a:r>
            <a:r>
              <a:rPr lang="en-US" sz="1200" b="0" i="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Michael Kahn​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b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 Mining (Mentor: </a:t>
            </a:r>
            <a:r>
              <a:rPr lang="en-US" sz="1200" b="0" i="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Larry Hunter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b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Interested students should contact the mentor directly to discuss formulating a research plan as part of their Research Track application.​​</a:t>
            </a:r>
          </a:p>
          <a:p>
            <a:pPr fontAlgn="base"/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Pilot Funding Upcoming Projects:</a:t>
            </a: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 Strategies to Improve Value in Noninvasive Cardiovascular Testing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 </a:t>
            </a:r>
            <a:r>
              <a:rPr lang="en-US" dirty="0" smtClean="0"/>
              <a:t>Linking Research Prioritization with Health Outcomes: A Value-based Approach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 </a:t>
            </a:r>
            <a:r>
              <a:rPr lang="en-US" dirty="0" smtClean="0"/>
              <a:t>Developing Causal Inference Methods for Nested (or Clustered) Data with Application to Common Pediatric Surgical Conditions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 </a:t>
            </a:r>
            <a:r>
              <a:rPr lang="en-US" dirty="0" smtClean="0"/>
              <a:t>Big Data to Nursing Value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 </a:t>
            </a:r>
            <a:r>
              <a:rPr lang="en-US" dirty="0" smtClean="0"/>
              <a:t>Methods for Assessing Sustainability of Health Care Delivery Innovations: Application to Palliative Care for Neurologic Disorders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 </a:t>
            </a:r>
            <a:r>
              <a:rPr lang="en-US" dirty="0" smtClean="0"/>
              <a:t>The Feasibility, Safety, and Value of a Virtual Cardiac Implantable Electronic Device Wound Check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D6C36B-F9DF-4A0D-9D01-D71AA75C982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9053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Campus Computing Infrastructure </a:t>
            </a:r>
            <a:endParaRPr lang="en-US" dirty="0" smtClean="0">
              <a:effectLst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some projects, inadequate: </a:t>
            </a:r>
            <a:endParaRPr lang="en-US" dirty="0" smtClean="0">
              <a:effectLst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memory, processing capability security </a:t>
            </a:r>
            <a:endParaRPr lang="en-US" dirty="0" smtClean="0">
              <a:effectLst/>
            </a:endParaRPr>
          </a:p>
          <a:p>
            <a:endParaRPr lang="en-US" dirty="0" smtClean="0"/>
          </a:p>
          <a:p>
            <a:r>
              <a:rPr lang="en-US" dirty="0" smtClean="0"/>
              <a:t>Most research projects are reinventing the wheel each time </a:t>
            </a:r>
            <a:r>
              <a:rPr lang="mr-IN" dirty="0" smtClean="0"/>
              <a:t>–</a:t>
            </a:r>
            <a:r>
              <a:rPr lang="en-US" dirty="0" smtClean="0"/>
              <a:t> unique data processing tools, </a:t>
            </a:r>
            <a:r>
              <a:rPr lang="en-US" dirty="0" err="1" smtClean="0"/>
              <a:t>pipleline</a:t>
            </a:r>
            <a:r>
              <a:rPr lang="en-US" dirty="0" smtClean="0"/>
              <a:t>, infrastructure.</a:t>
            </a:r>
          </a:p>
          <a:p>
            <a:endParaRPr lang="en-US" dirty="0" smtClean="0"/>
          </a:p>
          <a:p>
            <a:r>
              <a:rPr lang="en-US" dirty="0" smtClean="0"/>
              <a:t>D2V Analytics Core, D2V Informatics Core, and</a:t>
            </a:r>
            <a:r>
              <a:rPr lang="en-US" baseline="0" dirty="0" smtClean="0"/>
              <a:t> Health Data Compass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D6C36B-F9DF-4A0D-9D01-D71AA75C982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8586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EUREKA Capabilities (Planned) </a:t>
            </a:r>
            <a:endParaRPr lang="en-US" dirty="0" smtClean="0">
              <a:effectLst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Google Cloud (via HDC) - scalable NIST-compliant </a:t>
            </a:r>
            <a:endParaRPr lang="en-US" dirty="0" smtClean="0">
              <a:effectLst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Predictable pricing (pay as you go rather than large up front cost with left over resources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at the end of a project)</a:t>
            </a:r>
            <a:endParaRPr lang="en-US" dirty="0" smtClean="0">
              <a:effectLst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R, Python-based pipelines</a:t>
            </a:r>
          </a:p>
          <a:p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Google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Cloud services covered under BAA </a:t>
            </a:r>
            <a:r>
              <a:rPr lang="mr-I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–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HIPAA compliant</a:t>
            </a:r>
          </a:p>
          <a:p>
            <a:endParaRPr lang="en-US" sz="12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Google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BigQuery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Google Cloud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Datalab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Google Cloud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Dataproc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Google Cloud Machine Learning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Google Cloud Natural Language API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Google Cloud Pub/Sub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Google Cloud Speech API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Google Cloud Storage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Google Cloud Vision API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Google Compute Engine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Google Genomics</a:t>
            </a:r>
          </a:p>
          <a:p>
            <a:endParaRPr lang="en-US" dirty="0" smtClean="0">
              <a:effectLst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D6C36B-F9DF-4A0D-9D01-D71AA75C982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4387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D6C36B-F9DF-4A0D-9D01-D71AA75C982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2230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Attempting to provide brief guidance for all researchers into the area of data analysis,</a:t>
            </a:r>
            <a:r>
              <a:rPr lang="en-US" baseline="0" dirty="0" smtClean="0"/>
              <a:t> reproducible and replicable research, recommended tooling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D6C36B-F9DF-4A0D-9D01-D71AA75C982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0719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D6C36B-F9DF-4A0D-9D01-D71AA75C982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3335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Knowledge Discovery and Data mining conference </a:t>
            </a:r>
            <a:r>
              <a:rPr lang="mr-IN" dirty="0" smtClean="0"/>
              <a:t>–</a:t>
            </a:r>
            <a:r>
              <a:rPr lang="en-US" dirty="0" smtClean="0"/>
              <a:t> special</a:t>
            </a:r>
            <a:r>
              <a:rPr lang="en-US" baseline="0" dirty="0" smtClean="0"/>
              <a:t> interest group under the </a:t>
            </a:r>
            <a:r>
              <a:rPr lang="en-US" baseline="0" dirty="0" err="1" smtClean="0"/>
              <a:t>Assocation</a:t>
            </a:r>
            <a:r>
              <a:rPr lang="en-US" baseline="0" dirty="0" smtClean="0"/>
              <a:t> for Computing Machinery.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This year the conference was in Halifax Canada </a:t>
            </a:r>
            <a:r>
              <a:rPr lang="mr-IN" baseline="0" dirty="0" smtClean="0"/>
              <a:t>–</a:t>
            </a:r>
            <a:r>
              <a:rPr lang="en-US" baseline="0" dirty="0" smtClean="0"/>
              <a:t> next year will be in London. Moves all over the globe.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D6C36B-F9DF-4A0D-9D01-D71AA75C982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88317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User voted best video (paper summary) :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https://youtu.be/G-omu_ki7YM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 reinforcement learning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approach using the bandit algorithm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 finds a balance between exploration and exploitation of a given problem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space. This video demonstrated their approach using clothing selection for a date.</a:t>
            </a:r>
          </a:p>
          <a:p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 though the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 keynote was: Bin Yu "Three Principles of Data Science: Predictability, Stability, and Computability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 </a:t>
            </a:r>
            <a:r>
              <a:rPr lang="mr-I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–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video not yet available though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D6C36B-F9DF-4A0D-9D01-D71AA75C982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0195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Trends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Machine Learning can be applied to any domain</a:t>
            </a:r>
          </a:p>
          <a:p>
            <a:pPr lvl="1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Sports - luck vs skill</a:t>
            </a:r>
          </a:p>
          <a:p>
            <a:pPr lvl="1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Medicine (hopefully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all of you know this already)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Climate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Traffic - KDD Cup challenge</a:t>
            </a:r>
          </a:p>
          <a:p>
            <a:pPr lvl="1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Social Networking</a:t>
            </a:r>
          </a:p>
          <a:p>
            <a:pPr lvl="1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Safety - terrorism, water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quality (flint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michigan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Hyperparameter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Tuning</a:t>
            </a:r>
          </a:p>
          <a:p>
            <a:pPr lvl="1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Google Vizier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 to scale to handle larger data, more CPU needs</a:t>
            </a:r>
          </a:p>
          <a:p>
            <a:pPr lvl="1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Spark</a:t>
            </a:r>
          </a:p>
          <a:p>
            <a:pPr lvl="1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Cloud computing - AWS (biggest coverage), Google Cloud, Microsoft Azure</a:t>
            </a:r>
          </a:p>
          <a:p>
            <a:pPr lvl="1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Building R into other platforms (MS SQL Server)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Working to migrate from supervised learning methods to unsupervised methods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real bottle neck to analysis is people</a:t>
            </a:r>
          </a:p>
          <a:p>
            <a:pPr lvl="1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computing resources are cheaper all the time</a:t>
            </a:r>
          </a:p>
          <a:p>
            <a:pPr lvl="1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more data are available all the time</a:t>
            </a:r>
          </a:p>
          <a:p>
            <a:pPr lvl="1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people are the bottleneck</a:t>
            </a:r>
          </a:p>
          <a:p>
            <a:pPr lvl="1"/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 Science cannot scale with just software nor just hardware - nor even scale software + hardware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Research problems</a:t>
            </a:r>
          </a:p>
          <a:p>
            <a:pPr lvl="1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Too much information - too many papers, too many ‘discoveries’. We need fewer and better quality papers. Do more science!</a:t>
            </a:r>
          </a:p>
          <a:p>
            <a:pPr lvl="1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Every project “re-invents the wheel”</a:t>
            </a:r>
          </a:p>
          <a:p>
            <a:pPr lvl="1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Need to join public data sets with private data</a:t>
            </a:r>
          </a:p>
          <a:p>
            <a:pPr lvl="1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Getting results/decisions/predictions from unstructured data - natural language, images, streaming data</a:t>
            </a:r>
          </a:p>
          <a:p>
            <a:pPr lvl="1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Replication is very important.</a:t>
            </a:r>
          </a:p>
          <a:p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Healthcare specific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Getting access to EMR data is hard - much easier to access data people post online (Twitter, Facebook, forums,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etc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pPr lvl="1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Methods of data imputation (ethnicity or gender based on name)</a:t>
            </a:r>
          </a:p>
          <a:p>
            <a:pPr lvl="1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European Union data protection regulation - right to explanation or results of an algorithm must be human interpretable</a:t>
            </a:r>
          </a:p>
          <a:p>
            <a:pPr lvl="1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Machine learning applied to adverse drug reactions - attended 2 sessions on this</a:t>
            </a:r>
          </a:p>
          <a:p>
            <a:pPr lvl="1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Relevant Paper: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http://www.kdd.org/kdd2017/papers/view/patient-subtyping-via-time-aware-lstm-networks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Time-Aware Long short term memory (a type of recurrent neural network - RNNs are networks with loops) to handle irregular time intervals in longitudinal patient records. We propose a patient subtyping model that leverages the proposed T-LSTM in an auto-encoder to learn a powerful single representation for sequential records of patients, which are then used to cluster patients into clinical subtypes.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Hands on sessions mostly used R/Python, papers/presentations/posters were algorithm/math focused.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D6C36B-F9DF-4A0D-9D01-D71AA75C982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2310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D6C36B-F9DF-4A0D-9D01-D71AA75C982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06637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Monday - </a:t>
            </a:r>
            <a:r>
              <a:rPr lang="en-US" sz="12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BigDAS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meeting: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couple of different presentations plus a discussion panel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Presentation on Analyzing user generated content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Adverse drug reaction identification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Entity matching between disparate data - crowd sourcing tools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Every project “re-invents the wheel”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D6C36B-F9DF-4A0D-9D01-D71AA75C982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9308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BA </a:t>
            </a:r>
            <a:r>
              <a:rPr lang="mr-IN" dirty="0" smtClean="0"/>
              <a:t>–</a:t>
            </a:r>
            <a:r>
              <a:rPr lang="en-US" dirty="0" smtClean="0"/>
              <a:t> This is where I got my start in statistics </a:t>
            </a:r>
            <a:r>
              <a:rPr lang="mr-IN" dirty="0" smtClean="0"/>
              <a:t>–</a:t>
            </a:r>
            <a:r>
              <a:rPr lang="en-US" dirty="0" smtClean="0"/>
              <a:t> required coursework</a:t>
            </a:r>
            <a:r>
              <a:rPr lang="en-US" baseline="0" dirty="0" smtClean="0"/>
              <a:t> for operations management portion of my business degree. I’ve h</a:t>
            </a:r>
            <a:r>
              <a:rPr lang="en-US" dirty="0" smtClean="0"/>
              <a:t>eld </a:t>
            </a:r>
            <a:r>
              <a:rPr lang="en-US" dirty="0" smtClean="0"/>
              <a:t>various</a:t>
            </a:r>
            <a:r>
              <a:rPr lang="en-US" baseline="0" dirty="0" smtClean="0"/>
              <a:t> </a:t>
            </a:r>
            <a:r>
              <a:rPr lang="en-US" baseline="0" dirty="0" smtClean="0"/>
              <a:t>lead </a:t>
            </a:r>
            <a:r>
              <a:rPr lang="en-US" baseline="0" dirty="0" smtClean="0"/>
              <a:t>positions </a:t>
            </a:r>
            <a:r>
              <a:rPr lang="en-US" baseline="0" dirty="0" smtClean="0"/>
              <a:t>in my career, so I’ve used </a:t>
            </a:r>
            <a:r>
              <a:rPr lang="en-US" baseline="0" dirty="0" smtClean="0"/>
              <a:t>my business </a:t>
            </a:r>
            <a:r>
              <a:rPr lang="en-US" baseline="0" dirty="0" smtClean="0"/>
              <a:t>education quite </a:t>
            </a:r>
            <a:r>
              <a:rPr lang="en-US" baseline="0" dirty="0" smtClean="0"/>
              <a:t>a bit </a:t>
            </a:r>
            <a:r>
              <a:rPr lang="mr-IN" baseline="0" dirty="0" smtClean="0"/>
              <a:t>–</a:t>
            </a:r>
            <a:r>
              <a:rPr lang="en-US" baseline="0" dirty="0" smtClean="0"/>
              <a:t> reports, finances, resource allocation, support models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CS </a:t>
            </a:r>
            <a:r>
              <a:rPr lang="mr-IN" dirty="0" smtClean="0"/>
              <a:t>–</a:t>
            </a:r>
            <a:r>
              <a:rPr lang="en-US" dirty="0" smtClean="0"/>
              <a:t> I received NSF funding to pay for this</a:t>
            </a:r>
            <a:r>
              <a:rPr lang="en-US" baseline="0" dirty="0" smtClean="0"/>
              <a:t> major. </a:t>
            </a:r>
            <a:r>
              <a:rPr lang="en-US" dirty="0" smtClean="0"/>
              <a:t>Held </a:t>
            </a:r>
            <a:r>
              <a:rPr lang="en-US" dirty="0" smtClean="0"/>
              <a:t>a range of positions related to software development and used a range of technologies </a:t>
            </a:r>
            <a:r>
              <a:rPr lang="mr-IN" dirty="0" smtClean="0"/>
              <a:t>–</a:t>
            </a:r>
            <a:r>
              <a:rPr lang="en-US" dirty="0" smtClean="0"/>
              <a:t> end result is I enjoy</a:t>
            </a:r>
            <a:r>
              <a:rPr lang="en-US" baseline="0" dirty="0" smtClean="0"/>
              <a:t> picking up new technology and doing something useful with it.</a:t>
            </a:r>
          </a:p>
          <a:p>
            <a:endParaRPr lang="en-US" baseline="0" dirty="0" smtClean="0"/>
          </a:p>
          <a:p>
            <a:r>
              <a:rPr lang="en-US" baseline="0" dirty="0" smtClean="0"/>
              <a:t>MS Degree </a:t>
            </a:r>
            <a:r>
              <a:rPr lang="mr-IN" baseline="0" dirty="0" smtClean="0"/>
              <a:t>–</a:t>
            </a:r>
            <a:r>
              <a:rPr lang="en-US" baseline="0" dirty="0" smtClean="0"/>
              <a:t> Chair was Stephane </a:t>
            </a:r>
            <a:r>
              <a:rPr lang="en-US" baseline="0" dirty="0" err="1" smtClean="0"/>
              <a:t>Maystree</a:t>
            </a:r>
            <a:r>
              <a:rPr lang="en-US" baseline="0" dirty="0" smtClean="0"/>
              <a:t>, also on my committee were Brian Chapman and Gang Luo</a:t>
            </a:r>
          </a:p>
          <a:p>
            <a:r>
              <a:rPr lang="en-US" baseline="0" dirty="0" smtClean="0"/>
              <a:t>	Natural Language Processing</a:t>
            </a:r>
          </a:p>
          <a:p>
            <a:r>
              <a:rPr lang="en-US" baseline="0" dirty="0" smtClean="0"/>
              <a:t>	EHR standards </a:t>
            </a:r>
            <a:r>
              <a:rPr lang="mr-IN" baseline="0" dirty="0" smtClean="0"/>
              <a:t>–</a:t>
            </a:r>
            <a:r>
              <a:rPr lang="en-US" baseline="0" dirty="0" smtClean="0"/>
              <a:t> Smart on FHIR</a:t>
            </a:r>
          </a:p>
          <a:p>
            <a:r>
              <a:rPr lang="en-US" baseline="0" dirty="0" smtClean="0"/>
              <a:t>	Automating decision aids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D6C36B-F9DF-4A0D-9D01-D71AA75C982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1736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CWU - Can learn from old technology </a:t>
            </a:r>
            <a:r>
              <a:rPr lang="mr-IN" baseline="0" dirty="0" smtClean="0"/>
              <a:t>–</a:t>
            </a:r>
            <a:r>
              <a:rPr lang="en-US" baseline="0" dirty="0" smtClean="0"/>
              <a:t> OpenVMS had file versioning built into the OS </a:t>
            </a:r>
            <a:r>
              <a:rPr lang="mr-IN" baseline="0" dirty="0" smtClean="0"/>
              <a:t>–</a:t>
            </a:r>
            <a:r>
              <a:rPr lang="en-US" baseline="0" dirty="0" smtClean="0"/>
              <a:t> every save created a new version (keep x previous versions)</a:t>
            </a:r>
          </a:p>
          <a:p>
            <a:endParaRPr lang="en-US" dirty="0" smtClean="0"/>
          </a:p>
          <a:p>
            <a:r>
              <a:rPr lang="en-US" dirty="0" err="1" smtClean="0"/>
              <a:t>UCSata</a:t>
            </a:r>
            <a:r>
              <a:rPr lang="en-US" baseline="0" dirty="0" smtClean="0"/>
              <a:t> Cruz - </a:t>
            </a:r>
            <a:r>
              <a:rPr lang="en-US" dirty="0" smtClean="0"/>
              <a:t>Application support, load testing, open source tools to fill in major gaps around</a:t>
            </a:r>
            <a:r>
              <a:rPr lang="en-US" baseline="0" dirty="0" smtClean="0"/>
              <a:t> proprietary systems.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err="1" smtClean="0"/>
              <a:t>Backcountry.com</a:t>
            </a:r>
            <a:r>
              <a:rPr lang="en-US" baseline="0" dirty="0" smtClean="0"/>
              <a:t> </a:t>
            </a:r>
            <a:r>
              <a:rPr lang="mr-IN" baseline="0" dirty="0" smtClean="0"/>
              <a:t>–</a:t>
            </a:r>
            <a:r>
              <a:rPr lang="en-US" baseline="0" dirty="0" smtClean="0"/>
              <a:t> Perl developer, designing user interaction as well as high performance web applications</a:t>
            </a:r>
          </a:p>
          <a:p>
            <a:endParaRPr lang="en-US" baseline="0" dirty="0" smtClean="0"/>
          </a:p>
          <a:p>
            <a:r>
              <a:rPr lang="en-US" dirty="0" smtClean="0"/>
              <a:t>Held </a:t>
            </a:r>
            <a:r>
              <a:rPr lang="en-US" dirty="0" smtClean="0"/>
              <a:t>a range of positions related to software development and used a range of technologies </a:t>
            </a:r>
            <a:r>
              <a:rPr lang="mr-IN" dirty="0" smtClean="0"/>
              <a:t>–</a:t>
            </a:r>
            <a:r>
              <a:rPr lang="en-US" dirty="0" smtClean="0"/>
              <a:t> end result is I enjoy</a:t>
            </a:r>
            <a:r>
              <a:rPr lang="en-US" baseline="0" dirty="0" smtClean="0"/>
              <a:t> picking up new technology and doing something useful with it.</a:t>
            </a:r>
          </a:p>
          <a:p>
            <a:endParaRPr lang="en-US" baseline="0" dirty="0" smtClean="0"/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D6C36B-F9DF-4A0D-9D01-D71AA75C982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8082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Automating care process models</a:t>
            </a:r>
            <a:r>
              <a:rPr lang="en-US" baseline="0" dirty="0" smtClean="0"/>
              <a:t> </a:t>
            </a:r>
            <a:r>
              <a:rPr lang="mr-IN" baseline="0" dirty="0" smtClean="0"/>
              <a:t>–</a:t>
            </a:r>
            <a:r>
              <a:rPr lang="en-US" baseline="0" dirty="0" smtClean="0"/>
              <a:t> URL is an excellent resource for standardized care for a range of common conditions.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SMART on FHIR application </a:t>
            </a:r>
            <a:r>
              <a:rPr lang="mr-IN" baseline="0" dirty="0" smtClean="0"/>
              <a:t>–</a:t>
            </a:r>
            <a:r>
              <a:rPr lang="en-US" baseline="0" dirty="0" smtClean="0"/>
              <a:t> using data from EMR walk user through best dosing for antibiotics. Currently on-going project at Intermountain </a:t>
            </a:r>
            <a:r>
              <a:rPr lang="mr-IN" baseline="0" dirty="0" smtClean="0"/>
              <a:t>–</a:t>
            </a:r>
            <a:r>
              <a:rPr lang="en-US" baseline="0" dirty="0" smtClean="0"/>
              <a:t> national need to improve </a:t>
            </a:r>
            <a:r>
              <a:rPr lang="en-US" baseline="0" dirty="0" err="1" smtClean="0"/>
              <a:t>anitbiotic</a:t>
            </a:r>
            <a:r>
              <a:rPr lang="en-US" baseline="0" dirty="0" smtClean="0"/>
              <a:t> stewardship.</a:t>
            </a:r>
          </a:p>
          <a:p>
            <a:endParaRPr lang="en-US" baseline="0" dirty="0" smtClean="0"/>
          </a:p>
          <a:p>
            <a:r>
              <a:rPr lang="en-US" baseline="0" dirty="0" smtClean="0"/>
              <a:t>Radiology reporting tools </a:t>
            </a:r>
            <a:r>
              <a:rPr lang="mr-IN" baseline="0" dirty="0" smtClean="0"/>
              <a:t>–</a:t>
            </a:r>
            <a:r>
              <a:rPr lang="en-US" baseline="0" dirty="0" smtClean="0"/>
              <a:t> web scraping, SOLR indexing, REST API to provide real time </a:t>
            </a:r>
            <a:r>
              <a:rPr lang="en-US" baseline="0" dirty="0" err="1" smtClean="0"/>
              <a:t>relevent</a:t>
            </a:r>
            <a:r>
              <a:rPr lang="en-US" baseline="0" dirty="0" smtClean="0"/>
              <a:t> case guidance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D6C36B-F9DF-4A0D-9D01-D71AA75C982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8264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Replaced</a:t>
            </a:r>
            <a:r>
              <a:rPr lang="en-US" baseline="0" dirty="0" smtClean="0"/>
              <a:t> the standard dry erase white board with a 42” touch screen </a:t>
            </a:r>
            <a:r>
              <a:rPr lang="en-US" baseline="0" dirty="0" err="1" smtClean="0"/>
              <a:t>tv</a:t>
            </a:r>
            <a:r>
              <a:rPr lang="en-US" baseline="0" dirty="0" smtClean="0"/>
              <a:t> </a:t>
            </a:r>
            <a:r>
              <a:rPr lang="mr-IN" baseline="0" dirty="0" smtClean="0"/>
              <a:t>–</a:t>
            </a:r>
            <a:r>
              <a:rPr lang="en-US" baseline="0" dirty="0" smtClean="0"/>
              <a:t> used it as a platform to implement and explore various technologies</a:t>
            </a:r>
          </a:p>
          <a:p>
            <a:endParaRPr lang="en-US" baseline="0" dirty="0" smtClean="0"/>
          </a:p>
          <a:p>
            <a:r>
              <a:rPr lang="en-US" baseline="0" dirty="0" smtClean="0"/>
              <a:t>Smart Bulbs</a:t>
            </a:r>
          </a:p>
          <a:p>
            <a:r>
              <a:rPr lang="en-US" baseline="0" dirty="0" smtClean="0"/>
              <a:t>Give patient </a:t>
            </a:r>
            <a:r>
              <a:rPr lang="en-US" baseline="0" dirty="0" err="1" smtClean="0"/>
              <a:t>conttrol</a:t>
            </a:r>
            <a:r>
              <a:rPr lang="en-US" baseline="0" dirty="0" smtClean="0"/>
              <a:t> of their room temperature</a:t>
            </a:r>
          </a:p>
          <a:p>
            <a:r>
              <a:rPr lang="en-US" baseline="0" dirty="0" smtClean="0"/>
              <a:t>RTLS for staff</a:t>
            </a:r>
          </a:p>
          <a:p>
            <a:r>
              <a:rPr lang="en-US" baseline="0" dirty="0" smtClean="0"/>
              <a:t>Interactivity</a:t>
            </a:r>
          </a:p>
          <a:p>
            <a:r>
              <a:rPr lang="en-US" baseline="0" dirty="0" smtClean="0"/>
              <a:t>Educational materials</a:t>
            </a:r>
          </a:p>
          <a:p>
            <a:r>
              <a:rPr lang="en-US" baseline="0" dirty="0" smtClean="0"/>
              <a:t>Speech Recognition (Nuance Medical Speech SDK)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D6C36B-F9DF-4A0D-9D01-D71AA75C982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6108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Analyzing data, evaluating solution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r>
              <a:rPr lang="en-US" dirty="0" smtClean="0"/>
              <a:t>Infection Control had standard that people entering a patient room had to wash their</a:t>
            </a:r>
            <a:r>
              <a:rPr lang="en-US" baseline="0" dirty="0" smtClean="0"/>
              <a:t> hands within 60 seconds before or after entering room.</a:t>
            </a:r>
          </a:p>
          <a:p>
            <a:endParaRPr lang="en-US" baseline="0" dirty="0" smtClean="0"/>
          </a:p>
          <a:p>
            <a:r>
              <a:rPr lang="en-US" baseline="0" dirty="0" smtClean="0"/>
              <a:t>Secret shopper method </a:t>
            </a:r>
            <a:r>
              <a:rPr lang="mr-IN" baseline="0" dirty="0" smtClean="0"/>
              <a:t>–</a:t>
            </a:r>
            <a:r>
              <a:rPr lang="en-US" baseline="0" dirty="0" smtClean="0"/>
              <a:t> similar to Hawthorn effect </a:t>
            </a:r>
            <a:r>
              <a:rPr lang="mr-IN" baseline="0" dirty="0" smtClean="0"/>
              <a:t>–</a:t>
            </a:r>
            <a:r>
              <a:rPr lang="en-US" baseline="0" dirty="0" smtClean="0"/>
              <a:t> people observed change their behavior. RTLS is in the background, so people don’t feel like they’re being observed and thus you can get a better look at true behavior.</a:t>
            </a:r>
          </a:p>
          <a:p>
            <a:endParaRPr lang="en-US" baseline="0" dirty="0" smtClean="0"/>
          </a:p>
          <a:p>
            <a:r>
              <a:rPr lang="en-US" baseline="0" dirty="0" smtClean="0"/>
              <a:t>Analyzed data, presented findings. RTLS not perfect</a:t>
            </a:r>
            <a:r>
              <a:rPr lang="mr-IN" baseline="0" dirty="0" smtClean="0"/>
              <a:t>–</a:t>
            </a:r>
            <a:r>
              <a:rPr lang="en-US" baseline="0" dirty="0" smtClean="0"/>
              <a:t> some rooms had higher deviation in compliance than others. Some groups of care givers were better than others. day of week had a very large impact on compliance (if I recall correctly, Monday was worst day and compliance improved over the week with Saturday being best)</a:t>
            </a:r>
          </a:p>
          <a:p>
            <a:endParaRPr lang="en-US" dirty="0" smtClean="0"/>
          </a:p>
          <a:p>
            <a:r>
              <a:rPr lang="en-US" dirty="0" smtClean="0"/>
              <a:t>Wrote</a:t>
            </a:r>
            <a:r>
              <a:rPr lang="en-US" baseline="0" dirty="0" smtClean="0"/>
              <a:t> white paper on what is needed from a healthcare provider perspective </a:t>
            </a:r>
            <a:r>
              <a:rPr lang="mr-IN" baseline="0" dirty="0" smtClean="0"/>
              <a:t>–</a:t>
            </a:r>
            <a:r>
              <a:rPr lang="en-US" baseline="0" dirty="0" smtClean="0"/>
              <a:t> Cerner and other vendors don’t meet needs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D6C36B-F9DF-4A0D-9D01-D71AA75C982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9329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D6C36B-F9DF-4A0D-9D01-D71AA75C982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1388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D6C36B-F9DF-4A0D-9D01-D71AA75C982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2998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9/13/17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42001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9/13/17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50123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9/13/17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61431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1"/>
            <a:ext cx="10058400" cy="89125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2604304"/>
            <a:ext cx="10058400" cy="326479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9/13/17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11745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9/13/17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91144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9/13/17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13975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9/13/17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95101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9/13/17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55430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9/13/17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0096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smtClean="0"/>
              <a:t>9/13/17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6459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9/13/17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82130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-350426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273215"/>
            <a:ext cx="10058400" cy="4595879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9/13/17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43000" y="1090399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43875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2" r:id="rId1"/>
    <p:sldLayoutId id="2147483743" r:id="rId2"/>
    <p:sldLayoutId id="2147483744" r:id="rId3"/>
    <p:sldLayoutId id="2147483745" r:id="rId4"/>
    <p:sldLayoutId id="2147483746" r:id="rId5"/>
    <p:sldLayoutId id="2147483747" r:id="rId6"/>
    <p:sldLayoutId id="2147483748" r:id="rId7"/>
    <p:sldLayoutId id="2147483749" r:id="rId8"/>
    <p:sldLayoutId id="2147483750" r:id="rId9"/>
    <p:sldLayoutId id="2147483751" r:id="rId10"/>
    <p:sldLayoutId id="2147483752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hyperlink" Target="https://goo.gl/on8PGT" TargetMode="External"/><Relationship Id="rId5" Type="http://schemas.openxmlformats.org/officeDocument/2006/relationships/hyperlink" Target="https://goo.gl/hnPTFX" TargetMode="External"/><Relationship Id="rId6" Type="http://schemas.openxmlformats.org/officeDocument/2006/relationships/hyperlink" Target="https://goo.gl/NvKopi" TargetMode="External"/><Relationship Id="rId7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hyperlink" Target="http://healthdatacompass.org/" TargetMode="External"/><Relationship Id="rId5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hyperlink" Target="https://github.com/CUD2V/analytics_examples" TargetMode="External"/><Relationship Id="rId5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G-omu_ki7YM" TargetMode="External"/><Relationship Id="rId4" Type="http://schemas.openxmlformats.org/officeDocument/2006/relationships/hyperlink" Target="http://www.kdd.org/kdd2017/accepted-papers" TargetMode="External"/><Relationship Id="rId5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kdd.org/kdd2017/papers/view/patient-subtyping-via-time-aware-lstm-networks" TargetMode="External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hyperlink" Target="https://gist.github.com/magic-lantern" TargetMode="External"/><Relationship Id="rId5" Type="http://schemas.openxmlformats.org/officeDocument/2006/relationships/hyperlink" Target="https://github.com/magic-lantern/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bigdas.org/callforpapers/" TargetMode="External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hyperlink" Target="https://goo.gl/wBE6ap" TargetMode="External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8.png"/><Relationship Id="rId5" Type="http://schemas.openxmlformats.org/officeDocument/2006/relationships/hyperlink" Target="http://cud2v.org/" TargetMode="External"/><Relationship Id="rId6" Type="http://schemas.openxmlformats.org/officeDocument/2006/relationships/hyperlink" Target="https://lists.ucdenver.edu/scripts/wa.exe?SUBED1=D2V&amp;A=1" TargetMode="External"/><Relationship Id="rId7" Type="http://schemas.openxmlformats.org/officeDocument/2006/relationships/hyperlink" Target="https://twitter.com/cuD2V/" TargetMode="External"/><Relationship Id="rId8" Type="http://schemas.openxmlformats.org/officeDocument/2006/relationships/hyperlink" Target="https://www.facebook.com/cuD2V" TargetMode="External"/><Relationship Id="rId9" Type="http://schemas.openxmlformats.org/officeDocument/2006/relationships/hyperlink" Target="https://www.linkedin.com/company-beta/16273166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340" y="344554"/>
            <a:ext cx="9184361" cy="122648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942976" y="4100491"/>
            <a:ext cx="10458450" cy="5000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1014413" y="3898145"/>
            <a:ext cx="9829800" cy="14287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978433" y="5836452"/>
            <a:ext cx="3119437" cy="406361"/>
          </a:xfrm>
        </p:spPr>
        <p:txBody>
          <a:bodyPr>
            <a:normAutofit lnSpcReduction="10000"/>
          </a:bodyPr>
          <a:lstStyle/>
          <a:p>
            <a:r>
              <a:rPr lang="en-US" smtClean="0"/>
              <a:t>Seth Russell, MS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14413" y="3898145"/>
            <a:ext cx="10058400" cy="2049864"/>
          </a:xfrm>
        </p:spPr>
        <p:txBody>
          <a:bodyPr>
            <a:normAutofit fontScale="90000"/>
          </a:bodyPr>
          <a:lstStyle/>
          <a:p>
            <a:r>
              <a:rPr lang="en-US" dirty="0"/>
              <a:t>CU Anschutz Data Science Tour: From D2V to KDD</a:t>
            </a: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1166813" y="3514468"/>
            <a:ext cx="10058400" cy="40636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2400" kern="1200" cap="all" spc="20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SEPTEMBER 2017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8070" y="6412592"/>
            <a:ext cx="6064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effectLst>
                  <a:glow rad="25400">
                    <a:schemeClr val="bg1"/>
                  </a:glow>
                  <a:reflection endPos="0" dir="5400000" sy="-100000" algn="bl" rotWithShape="0"/>
                </a:effectLst>
              </a:rPr>
              <a:t>https://</a:t>
            </a:r>
            <a:r>
              <a:rPr lang="en-US" dirty="0" err="1">
                <a:effectLst>
                  <a:glow rad="25400">
                    <a:schemeClr val="bg1"/>
                  </a:glow>
                  <a:reflection endPos="0" dir="5400000" sy="-100000" algn="bl" rotWithShape="0"/>
                </a:effectLst>
              </a:rPr>
              <a:t>github.com</a:t>
            </a:r>
            <a:r>
              <a:rPr lang="en-US" dirty="0">
                <a:effectLst>
                  <a:glow rad="25400">
                    <a:schemeClr val="bg1"/>
                  </a:glow>
                  <a:reflection endPos="0" dir="5400000" sy="-100000" algn="bl" rotWithShape="0"/>
                </a:effectLst>
              </a:rPr>
              <a:t>/magic-lantern/biostatistics-seminar-2017</a:t>
            </a:r>
          </a:p>
        </p:txBody>
      </p:sp>
    </p:spTree>
    <p:extLst>
      <p:ext uri="{BB962C8B-B14F-4D97-AF65-F5344CB8AC3E}">
        <p14:creationId xmlns:p14="http://schemas.microsoft.com/office/powerpoint/2010/main" val="1900548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7286" y="200033"/>
            <a:ext cx="10058400" cy="89125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Data Science to Patient </a:t>
            </a:r>
            <a:r>
              <a:rPr lang="en-US" sz="3200" dirty="0" smtClean="0"/>
              <a:t>Value </a:t>
            </a:r>
            <a:r>
              <a:rPr lang="mr-IN" sz="3200" dirty="0" smtClean="0"/>
              <a:t>–</a:t>
            </a:r>
            <a:r>
              <a:rPr lang="en-US" sz="3200" dirty="0" smtClean="0"/>
              <a:t> Scientific Cores</a:t>
            </a:r>
            <a:endParaRPr lang="en-US" sz="3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1162" y="6441633"/>
            <a:ext cx="2611558" cy="348323"/>
          </a:xfrm>
          <a:prstGeom prst="rect">
            <a:avLst/>
          </a:prstGeom>
        </p:spPr>
      </p:pic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03494" y="1407922"/>
            <a:ext cx="10058400" cy="3264790"/>
          </a:xfrm>
        </p:spPr>
        <p:txBody>
          <a:bodyPr>
            <a:normAutofit/>
          </a:bodyPr>
          <a:lstStyle/>
          <a:p>
            <a:pPr lvl="1">
              <a:buFont typeface="Arial" charset="0"/>
              <a:buChar char="•"/>
            </a:pPr>
            <a:r>
              <a:rPr lang="en-US" sz="2400" dirty="0" smtClean="0"/>
              <a:t>Patient </a:t>
            </a:r>
            <a:r>
              <a:rPr lang="en-US" sz="2400" dirty="0"/>
              <a:t>and Systems </a:t>
            </a:r>
            <a:r>
              <a:rPr lang="en-US" sz="2400" dirty="0" smtClean="0"/>
              <a:t>Value</a:t>
            </a:r>
          </a:p>
          <a:p>
            <a:pPr lvl="1">
              <a:buFont typeface="Arial" charset="0"/>
              <a:buChar char="•"/>
            </a:pPr>
            <a:r>
              <a:rPr lang="en-US" sz="2400" dirty="0" smtClean="0"/>
              <a:t>Data </a:t>
            </a:r>
            <a:r>
              <a:rPr lang="en-US" sz="2400" dirty="0"/>
              <a:t>and </a:t>
            </a:r>
            <a:r>
              <a:rPr lang="en-US" sz="2400" dirty="0" smtClean="0"/>
              <a:t>Informatics</a:t>
            </a:r>
          </a:p>
          <a:p>
            <a:pPr lvl="1">
              <a:buFont typeface="Arial" charset="0"/>
              <a:buChar char="•"/>
            </a:pPr>
            <a:r>
              <a:rPr lang="en-US" sz="2400" dirty="0" smtClean="0"/>
              <a:t>Analytics</a:t>
            </a:r>
          </a:p>
          <a:p>
            <a:pPr lvl="1">
              <a:buFont typeface="Arial" charset="0"/>
              <a:buChar char="•"/>
            </a:pPr>
            <a:r>
              <a:rPr lang="en-US" sz="2400" dirty="0" smtClean="0"/>
              <a:t>Stakeholder </a:t>
            </a:r>
            <a:r>
              <a:rPr lang="en-US" sz="2400" dirty="0"/>
              <a:t>Engagement and </a:t>
            </a:r>
            <a:r>
              <a:rPr lang="en-US" sz="2400" dirty="0" smtClean="0"/>
              <a:t>Governance</a:t>
            </a:r>
          </a:p>
          <a:p>
            <a:pPr lvl="1">
              <a:buFont typeface="Arial" charset="0"/>
              <a:buChar char="•"/>
            </a:pPr>
            <a:r>
              <a:rPr lang="en-US" sz="2400" dirty="0" smtClean="0"/>
              <a:t>Training </a:t>
            </a:r>
            <a:r>
              <a:rPr lang="en-US" sz="2400" dirty="0"/>
              <a:t>and </a:t>
            </a:r>
            <a:r>
              <a:rPr lang="en-US" sz="2400" dirty="0" smtClean="0"/>
              <a:t>Education</a:t>
            </a:r>
          </a:p>
          <a:p>
            <a:pPr lvl="1">
              <a:buFont typeface="Arial" charset="0"/>
              <a:buChar char="•"/>
            </a:pPr>
            <a:r>
              <a:rPr lang="en-US" sz="2400" dirty="0" smtClean="0"/>
              <a:t>Dissemination </a:t>
            </a:r>
            <a:r>
              <a:rPr lang="en-US" sz="2400" dirty="0"/>
              <a:t>and Industry </a:t>
            </a:r>
            <a:r>
              <a:rPr lang="en-US" sz="2400" dirty="0" smtClean="0"/>
              <a:t>Collaboration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68070" y="6412592"/>
            <a:ext cx="6064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effectLst>
                  <a:glow rad="25400">
                    <a:schemeClr val="bg1"/>
                  </a:glow>
                  <a:reflection endPos="0" dir="5400000" sy="-100000" algn="bl" rotWithShape="0"/>
                </a:effectLst>
              </a:rPr>
              <a:t>https://</a:t>
            </a:r>
            <a:r>
              <a:rPr lang="en-US" dirty="0" err="1">
                <a:effectLst>
                  <a:glow rad="25400">
                    <a:schemeClr val="bg1"/>
                  </a:glow>
                  <a:reflection endPos="0" dir="5400000" sy="-100000" algn="bl" rotWithShape="0"/>
                </a:effectLst>
              </a:rPr>
              <a:t>github.com</a:t>
            </a:r>
            <a:r>
              <a:rPr lang="en-US" dirty="0">
                <a:effectLst>
                  <a:glow rad="25400">
                    <a:schemeClr val="bg1"/>
                  </a:glow>
                  <a:reflection endPos="0" dir="5400000" sy="-100000" algn="bl" rotWithShape="0"/>
                </a:effectLst>
              </a:rPr>
              <a:t>/magic-lantern/biostatistics-seminar-2017</a:t>
            </a:r>
          </a:p>
        </p:txBody>
      </p:sp>
    </p:spTree>
    <p:extLst>
      <p:ext uri="{BB962C8B-B14F-4D97-AF65-F5344CB8AC3E}">
        <p14:creationId xmlns:p14="http://schemas.microsoft.com/office/powerpoint/2010/main" val="1148280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7286" y="200033"/>
            <a:ext cx="10058400" cy="89125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Data Science to Patient Value</a:t>
            </a:r>
            <a:endParaRPr lang="en-US" sz="3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1162" y="6441633"/>
            <a:ext cx="2611558" cy="348323"/>
          </a:xfrm>
          <a:prstGeom prst="rect">
            <a:avLst/>
          </a:prstGeom>
        </p:spPr>
      </p:pic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01445" y="1273045"/>
            <a:ext cx="8866990" cy="4952943"/>
          </a:xfrm>
        </p:spPr>
        <p:txBody>
          <a:bodyPr>
            <a:normAutofit/>
          </a:bodyPr>
          <a:lstStyle/>
          <a:p>
            <a:r>
              <a:rPr lang="en-US" b="1" dirty="0"/>
              <a:t>Data Science to Patient Value Scholars Program</a:t>
            </a:r>
          </a:p>
          <a:p>
            <a:r>
              <a:rPr lang="en-US" dirty="0" smtClean="0">
                <a:hlinkClick r:id="rId4"/>
              </a:rPr>
              <a:t>https</a:t>
            </a:r>
            <a:r>
              <a:rPr lang="en-US" dirty="0">
                <a:hlinkClick r:id="rId4"/>
              </a:rPr>
              <a:t>://</a:t>
            </a:r>
            <a:r>
              <a:rPr lang="en-US" dirty="0" smtClean="0">
                <a:hlinkClick r:id="rId4"/>
              </a:rPr>
              <a:t>goo.gl/on8PGT</a:t>
            </a:r>
            <a:endParaRPr lang="en-US" dirty="0" smtClean="0"/>
          </a:p>
          <a:p>
            <a:endParaRPr lang="en-US" dirty="0" smtClean="0"/>
          </a:p>
          <a:p>
            <a:pPr fontAlgn="base"/>
            <a:r>
              <a:rPr lang="en-US" b="1" dirty="0" smtClean="0"/>
              <a:t>Research Track </a:t>
            </a:r>
            <a:r>
              <a:rPr lang="en-US" dirty="0" smtClean="0"/>
              <a:t>School </a:t>
            </a:r>
            <a:r>
              <a:rPr lang="en-US" dirty="0"/>
              <a:t>of Medicine</a:t>
            </a:r>
          </a:p>
          <a:p>
            <a:r>
              <a:rPr lang="en-US" dirty="0" smtClean="0">
                <a:hlinkClick r:id="rId5"/>
              </a:rPr>
              <a:t>https</a:t>
            </a:r>
            <a:r>
              <a:rPr lang="en-US" dirty="0">
                <a:hlinkClick r:id="rId5"/>
              </a:rPr>
              <a:t>://</a:t>
            </a:r>
            <a:r>
              <a:rPr lang="en-US" dirty="0" smtClean="0">
                <a:hlinkClick r:id="rId5"/>
              </a:rPr>
              <a:t>goo.gl/hnPTFX</a:t>
            </a:r>
            <a:endParaRPr lang="en-US" dirty="0" smtClean="0"/>
          </a:p>
          <a:p>
            <a:endParaRPr lang="en-US" b="1" dirty="0" smtClean="0"/>
          </a:p>
          <a:p>
            <a:r>
              <a:rPr lang="en-US" b="1" dirty="0" smtClean="0"/>
              <a:t>D2V </a:t>
            </a:r>
            <a:r>
              <a:rPr lang="en-US" b="1" dirty="0"/>
              <a:t>Pilot Project Funding Opportunity</a:t>
            </a:r>
          </a:p>
          <a:p>
            <a:r>
              <a:rPr lang="en-US" dirty="0" smtClean="0">
                <a:hlinkClick r:id="rId6"/>
              </a:rPr>
              <a:t>https</a:t>
            </a:r>
            <a:r>
              <a:rPr lang="en-US" dirty="0">
                <a:hlinkClick r:id="rId6"/>
              </a:rPr>
              <a:t>://</a:t>
            </a:r>
            <a:r>
              <a:rPr lang="en-US" dirty="0" smtClean="0">
                <a:hlinkClick r:id="rId6"/>
              </a:rPr>
              <a:t>goo.gl/NvKopi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257" r="10257"/>
          <a:stretch/>
        </p:blipFill>
        <p:spPr>
          <a:xfrm>
            <a:off x="4663440" y="3141382"/>
            <a:ext cx="7472707" cy="308460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8070" y="6412592"/>
            <a:ext cx="6064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effectLst>
                  <a:glow rad="25400">
                    <a:schemeClr val="bg1"/>
                  </a:glow>
                  <a:reflection endPos="0" dir="5400000" sy="-100000" algn="bl" rotWithShape="0"/>
                </a:effectLst>
              </a:rPr>
              <a:t>https://</a:t>
            </a:r>
            <a:r>
              <a:rPr lang="en-US" dirty="0" err="1">
                <a:effectLst>
                  <a:glow rad="25400">
                    <a:schemeClr val="bg1"/>
                  </a:glow>
                  <a:reflection endPos="0" dir="5400000" sy="-100000" algn="bl" rotWithShape="0"/>
                </a:effectLst>
              </a:rPr>
              <a:t>github.com</a:t>
            </a:r>
            <a:r>
              <a:rPr lang="en-US" dirty="0">
                <a:effectLst>
                  <a:glow rad="25400">
                    <a:schemeClr val="bg1"/>
                  </a:glow>
                  <a:reflection endPos="0" dir="5400000" sy="-100000" algn="bl" rotWithShape="0"/>
                </a:effectLst>
              </a:rPr>
              <a:t>/magic-lantern/biostatistics-seminar-2017</a:t>
            </a:r>
          </a:p>
        </p:txBody>
      </p:sp>
    </p:spTree>
    <p:extLst>
      <p:ext uri="{BB962C8B-B14F-4D97-AF65-F5344CB8AC3E}">
        <p14:creationId xmlns:p14="http://schemas.microsoft.com/office/powerpoint/2010/main" val="511250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7286" y="200033"/>
            <a:ext cx="10058400" cy="89125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D2V Analytics Core</a:t>
            </a:r>
            <a:endParaRPr lang="en-US" sz="3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1162" y="6441633"/>
            <a:ext cx="2611558" cy="348323"/>
          </a:xfrm>
          <a:prstGeom prst="rect">
            <a:avLst/>
          </a:prstGeom>
        </p:spPr>
      </p:pic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03412" y="1258369"/>
            <a:ext cx="10550562" cy="1094867"/>
          </a:xfrm>
        </p:spPr>
        <p:txBody>
          <a:bodyPr/>
          <a:lstStyle/>
          <a:p>
            <a:r>
              <a:rPr lang="en-US" dirty="0" smtClean="0"/>
              <a:t>Analytics Environment to built on common infrastructure using open tools and to promote reproducible research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4712" y="1969247"/>
            <a:ext cx="8953500" cy="43053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8070" y="6412592"/>
            <a:ext cx="6064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effectLst>
                  <a:glow rad="25400">
                    <a:schemeClr val="bg1"/>
                  </a:glow>
                  <a:reflection endPos="0" dir="5400000" sy="-100000" algn="bl" rotWithShape="0"/>
                </a:effectLst>
              </a:rPr>
              <a:t>https://</a:t>
            </a:r>
            <a:r>
              <a:rPr lang="en-US" dirty="0" err="1">
                <a:effectLst>
                  <a:glow rad="25400">
                    <a:schemeClr val="bg1"/>
                  </a:glow>
                  <a:reflection endPos="0" dir="5400000" sy="-100000" algn="bl" rotWithShape="0"/>
                </a:effectLst>
              </a:rPr>
              <a:t>github.com</a:t>
            </a:r>
            <a:r>
              <a:rPr lang="en-US" dirty="0">
                <a:effectLst>
                  <a:glow rad="25400">
                    <a:schemeClr val="bg1"/>
                  </a:glow>
                  <a:reflection endPos="0" dir="5400000" sy="-100000" algn="bl" rotWithShape="0"/>
                </a:effectLst>
              </a:rPr>
              <a:t>/magic-lantern/biostatistics-seminar-2017</a:t>
            </a:r>
          </a:p>
        </p:txBody>
      </p:sp>
    </p:spTree>
    <p:extLst>
      <p:ext uri="{BB962C8B-B14F-4D97-AF65-F5344CB8AC3E}">
        <p14:creationId xmlns:p14="http://schemas.microsoft.com/office/powerpoint/2010/main" val="716221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1162" y="6441633"/>
            <a:ext cx="2611558" cy="348323"/>
          </a:xfrm>
          <a:prstGeom prst="rect">
            <a:avLst/>
          </a:prstGeom>
        </p:spPr>
      </p:pic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61365" y="5944901"/>
            <a:ext cx="9735670" cy="496732"/>
          </a:xfrm>
        </p:spPr>
        <p:txBody>
          <a:bodyPr/>
          <a:lstStyle/>
          <a:p>
            <a:r>
              <a:rPr lang="en-US" dirty="0" smtClean="0">
                <a:hlinkClick r:id="rId4"/>
              </a:rPr>
              <a:t>http://healthdatacompass.org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1013" y="147022"/>
            <a:ext cx="7964126" cy="597309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097280" y="891251"/>
            <a:ext cx="2963733" cy="5341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8070" y="6412592"/>
            <a:ext cx="6064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effectLst>
                  <a:glow rad="25400">
                    <a:schemeClr val="bg1"/>
                  </a:glow>
                  <a:reflection endPos="0" dir="5400000" sy="-100000" algn="bl" rotWithShape="0"/>
                </a:effectLst>
              </a:rPr>
              <a:t>https://</a:t>
            </a:r>
            <a:r>
              <a:rPr lang="en-US" dirty="0" err="1">
                <a:effectLst>
                  <a:glow rad="25400">
                    <a:schemeClr val="bg1"/>
                  </a:glow>
                  <a:reflection endPos="0" dir="5400000" sy="-100000" algn="bl" rotWithShape="0"/>
                </a:effectLst>
              </a:rPr>
              <a:t>github.com</a:t>
            </a:r>
            <a:r>
              <a:rPr lang="en-US" dirty="0">
                <a:effectLst>
                  <a:glow rad="25400">
                    <a:schemeClr val="bg1"/>
                  </a:glow>
                  <a:reflection endPos="0" dir="5400000" sy="-100000" algn="bl" rotWithShape="0"/>
                </a:effectLst>
              </a:rPr>
              <a:t>/magic-lantern/biostatistics-seminar-2017</a:t>
            </a:r>
          </a:p>
        </p:txBody>
      </p:sp>
    </p:spTree>
    <p:extLst>
      <p:ext uri="{BB962C8B-B14F-4D97-AF65-F5344CB8AC3E}">
        <p14:creationId xmlns:p14="http://schemas.microsoft.com/office/powerpoint/2010/main" val="671882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1162" y="6441633"/>
            <a:ext cx="2611558" cy="34832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097280" y="891251"/>
            <a:ext cx="2963733" cy="5341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776012" y="891251"/>
            <a:ext cx="1788459" cy="3862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8070" y="6412592"/>
            <a:ext cx="6064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effectLst>
                  <a:glow rad="25400">
                    <a:schemeClr val="bg1"/>
                  </a:glow>
                  <a:reflection endPos="0" dir="5400000" sy="-100000" algn="bl" rotWithShape="0"/>
                </a:effectLst>
              </a:rPr>
              <a:t>https://</a:t>
            </a:r>
            <a:r>
              <a:rPr lang="en-US" dirty="0" err="1">
                <a:effectLst>
                  <a:glow rad="25400">
                    <a:schemeClr val="bg1"/>
                  </a:glow>
                  <a:reflection endPos="0" dir="5400000" sy="-100000" algn="bl" rotWithShape="0"/>
                </a:effectLst>
              </a:rPr>
              <a:t>github.com</a:t>
            </a:r>
            <a:r>
              <a:rPr lang="en-US" dirty="0">
                <a:effectLst>
                  <a:glow rad="25400">
                    <a:schemeClr val="bg1"/>
                  </a:glow>
                  <a:reflection endPos="0" dir="5400000" sy="-100000" algn="bl" rotWithShape="0"/>
                </a:effectLst>
              </a:rPr>
              <a:t>/magic-lantern/biostatistics-seminar-2017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44" y="672351"/>
            <a:ext cx="12135156" cy="3885547"/>
          </a:xfrm>
        </p:spPr>
      </p:pic>
    </p:spTree>
    <p:extLst>
      <p:ext uri="{BB962C8B-B14F-4D97-AF65-F5344CB8AC3E}">
        <p14:creationId xmlns:p14="http://schemas.microsoft.com/office/powerpoint/2010/main" val="708834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1162" y="6441633"/>
            <a:ext cx="2611558" cy="34832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097280" y="891251"/>
            <a:ext cx="2963733" cy="5341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2956" y="0"/>
            <a:ext cx="7878550" cy="6214365"/>
          </a:xfrm>
        </p:spPr>
      </p:pic>
      <p:sp>
        <p:nvSpPr>
          <p:cNvPr id="8" name="Rectangle 7"/>
          <p:cNvSpPr/>
          <p:nvPr/>
        </p:nvSpPr>
        <p:spPr>
          <a:xfrm>
            <a:off x="9776012" y="891251"/>
            <a:ext cx="1788459" cy="3862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8070" y="6412592"/>
            <a:ext cx="6064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effectLst>
                  <a:glow rad="25400">
                    <a:schemeClr val="bg1"/>
                  </a:glow>
                  <a:reflection endPos="0" dir="5400000" sy="-100000" algn="bl" rotWithShape="0"/>
                </a:effectLst>
              </a:rPr>
              <a:t>https://</a:t>
            </a:r>
            <a:r>
              <a:rPr lang="en-US" dirty="0" err="1">
                <a:effectLst>
                  <a:glow rad="25400">
                    <a:schemeClr val="bg1"/>
                  </a:glow>
                  <a:reflection endPos="0" dir="5400000" sy="-100000" algn="bl" rotWithShape="0"/>
                </a:effectLst>
              </a:rPr>
              <a:t>github.com</a:t>
            </a:r>
            <a:r>
              <a:rPr lang="en-US" dirty="0">
                <a:effectLst>
                  <a:glow rad="25400">
                    <a:schemeClr val="bg1"/>
                  </a:glow>
                  <a:reflection endPos="0" dir="5400000" sy="-100000" algn="bl" rotWithShape="0"/>
                </a:effectLst>
              </a:rPr>
              <a:t>/magic-lantern/biostatistics-seminar-2017</a:t>
            </a:r>
          </a:p>
        </p:txBody>
      </p:sp>
    </p:spTree>
    <p:extLst>
      <p:ext uri="{BB962C8B-B14F-4D97-AF65-F5344CB8AC3E}">
        <p14:creationId xmlns:p14="http://schemas.microsoft.com/office/powerpoint/2010/main" val="1875931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1162" y="6441633"/>
            <a:ext cx="2611558" cy="34832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097280" y="891251"/>
            <a:ext cx="2963733" cy="5341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711388" y="891251"/>
            <a:ext cx="7853083" cy="3862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77009" y="338749"/>
            <a:ext cx="5370755" cy="542308"/>
          </a:xfrm>
        </p:spPr>
        <p:txBody>
          <a:bodyPr/>
          <a:lstStyle/>
          <a:p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github.com/CUD2V/analytics_examples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3918" y="767506"/>
            <a:ext cx="7620000" cy="547192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8070" y="6412592"/>
            <a:ext cx="6064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effectLst>
                  <a:glow rad="25400">
                    <a:schemeClr val="bg1"/>
                  </a:glow>
                  <a:reflection endPos="0" dir="5400000" sy="-100000" algn="bl" rotWithShape="0"/>
                </a:effectLst>
              </a:rPr>
              <a:t>https://</a:t>
            </a:r>
            <a:r>
              <a:rPr lang="en-US" dirty="0" err="1">
                <a:effectLst>
                  <a:glow rad="25400">
                    <a:schemeClr val="bg1"/>
                  </a:glow>
                  <a:reflection endPos="0" dir="5400000" sy="-100000" algn="bl" rotWithShape="0"/>
                </a:effectLst>
              </a:rPr>
              <a:t>github.com</a:t>
            </a:r>
            <a:r>
              <a:rPr lang="en-US" dirty="0">
                <a:effectLst>
                  <a:glow rad="25400">
                    <a:schemeClr val="bg1"/>
                  </a:glow>
                  <a:reflection endPos="0" dir="5400000" sy="-100000" algn="bl" rotWithShape="0"/>
                </a:effectLst>
              </a:rPr>
              <a:t>/magic-lantern/biostatistics-seminar-2017</a:t>
            </a:r>
          </a:p>
        </p:txBody>
      </p:sp>
    </p:spTree>
    <p:extLst>
      <p:ext uri="{BB962C8B-B14F-4D97-AF65-F5344CB8AC3E}">
        <p14:creationId xmlns:p14="http://schemas.microsoft.com/office/powerpoint/2010/main" val="292676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7286" y="200033"/>
            <a:ext cx="10058400" cy="89125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KDD 2017 Highlights</a:t>
            </a:r>
            <a:endParaRPr lang="en-US" sz="32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097280" y="1204687"/>
            <a:ext cx="10058400" cy="5123542"/>
          </a:xfrm>
        </p:spPr>
        <p:txBody>
          <a:bodyPr>
            <a:normAutofit/>
          </a:bodyPr>
          <a:lstStyle/>
          <a:p>
            <a:endParaRPr lang="en-US" sz="2400" b="1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 smtClean="0"/>
              <a:t>About </a:t>
            </a:r>
            <a:r>
              <a:rPr lang="en-US" sz="2000" dirty="0"/>
              <a:t>1700 attendees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/>
              <a:t>Paper acceptance rate ~9%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/>
              <a:t>Poster acceptance rate ~10%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/>
              <a:t>Workshops/Tutorials acceptance rate ~60%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/>
              <a:t>$540k in </a:t>
            </a:r>
            <a:r>
              <a:rPr lang="en-US" sz="2000" dirty="0" smtClean="0"/>
              <a:t>sponsorships</a:t>
            </a:r>
            <a:endParaRPr lang="en-US" dirty="0" smtClean="0"/>
          </a:p>
          <a:p>
            <a:pPr lvl="1">
              <a:buFont typeface="Wingdings" panose="05000000000000000000" pitchFamily="2" charset="2"/>
              <a:buChar char="§"/>
            </a:pP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1162" y="6441633"/>
            <a:ext cx="2611558" cy="34832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8070" y="6412592"/>
            <a:ext cx="6064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effectLst>
                  <a:glow rad="25400">
                    <a:schemeClr val="bg1"/>
                  </a:glow>
                  <a:reflection endPos="0" dir="5400000" sy="-100000" algn="bl" rotWithShape="0"/>
                </a:effectLst>
              </a:rPr>
              <a:t>https://</a:t>
            </a:r>
            <a:r>
              <a:rPr lang="en-US" dirty="0" err="1">
                <a:effectLst>
                  <a:glow rad="25400">
                    <a:schemeClr val="bg1"/>
                  </a:glow>
                  <a:reflection endPos="0" dir="5400000" sy="-100000" algn="bl" rotWithShape="0"/>
                </a:effectLst>
              </a:rPr>
              <a:t>github.com</a:t>
            </a:r>
            <a:r>
              <a:rPr lang="en-US" dirty="0">
                <a:effectLst>
                  <a:glow rad="25400">
                    <a:schemeClr val="bg1"/>
                  </a:glow>
                  <a:reflection endPos="0" dir="5400000" sy="-100000" algn="bl" rotWithShape="0"/>
                </a:effectLst>
              </a:rPr>
              <a:t>/magic-lantern/biostatistics-seminar-2017</a:t>
            </a:r>
          </a:p>
        </p:txBody>
      </p:sp>
    </p:spTree>
    <p:extLst>
      <p:ext uri="{BB962C8B-B14F-4D97-AF65-F5344CB8AC3E}">
        <p14:creationId xmlns:p14="http://schemas.microsoft.com/office/powerpoint/2010/main" val="406525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7286" y="200033"/>
            <a:ext cx="10058400" cy="89125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KDD 2017 Highlights</a:t>
            </a:r>
            <a:endParaRPr lang="en-US" sz="32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097280" y="1204687"/>
            <a:ext cx="10058400" cy="5123542"/>
          </a:xfrm>
        </p:spPr>
        <p:txBody>
          <a:bodyPr>
            <a:normAutofit/>
          </a:bodyPr>
          <a:lstStyle/>
          <a:p>
            <a:endParaRPr lang="en-US" sz="2400" b="1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 smtClean="0"/>
              <a:t>User voted best video (paper summary) : </a:t>
            </a:r>
            <a:r>
              <a:rPr lang="en-US" sz="2000" dirty="0" smtClean="0">
                <a:hlinkClick r:id="rId3"/>
              </a:rPr>
              <a:t>https://youtu.be/G-omu_ki7YM</a:t>
            </a:r>
            <a:r>
              <a:rPr lang="en-US" sz="2000" dirty="0" smtClean="0"/>
              <a:t>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 smtClean="0"/>
              <a:t>Videos of all presentations not yet available. Should be available on </a:t>
            </a:r>
            <a:r>
              <a:rPr lang="en-US" sz="2000" dirty="0" err="1" smtClean="0"/>
              <a:t>youtube</a:t>
            </a:r>
            <a:r>
              <a:rPr lang="en-US" sz="2000" dirty="0" smtClean="0"/>
              <a:t> in the next few weeks- search “kdd2017”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 smtClean="0"/>
              <a:t>Accepted Papers Available at </a:t>
            </a:r>
            <a:r>
              <a:rPr lang="en-US" sz="2000" dirty="0" smtClean="0">
                <a:hlinkClick r:id="rId4"/>
              </a:rPr>
              <a:t>http://www.kdd.org/kdd2017/accepted-papers</a:t>
            </a:r>
            <a:r>
              <a:rPr lang="en-US" sz="2000" dirty="0" smtClean="0"/>
              <a:t> many have short video introduction/overview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US" dirty="0" smtClean="0"/>
          </a:p>
          <a:p>
            <a:pPr lvl="1">
              <a:buFont typeface="Wingdings" panose="05000000000000000000" pitchFamily="2" charset="2"/>
              <a:buChar char="§"/>
            </a:pP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1162" y="6441633"/>
            <a:ext cx="2611558" cy="34832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8070" y="6412592"/>
            <a:ext cx="6064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effectLst>
                  <a:glow rad="25400">
                    <a:schemeClr val="bg1"/>
                  </a:glow>
                  <a:reflection endPos="0" dir="5400000" sy="-100000" algn="bl" rotWithShape="0"/>
                </a:effectLst>
              </a:rPr>
              <a:t>https://</a:t>
            </a:r>
            <a:r>
              <a:rPr lang="en-US" dirty="0" err="1">
                <a:effectLst>
                  <a:glow rad="25400">
                    <a:schemeClr val="bg1"/>
                  </a:glow>
                  <a:reflection endPos="0" dir="5400000" sy="-100000" algn="bl" rotWithShape="0"/>
                </a:effectLst>
              </a:rPr>
              <a:t>github.com</a:t>
            </a:r>
            <a:r>
              <a:rPr lang="en-US" dirty="0">
                <a:effectLst>
                  <a:glow rad="25400">
                    <a:schemeClr val="bg1"/>
                  </a:glow>
                  <a:reflection endPos="0" dir="5400000" sy="-100000" algn="bl" rotWithShape="0"/>
                </a:effectLst>
              </a:rPr>
              <a:t>/magic-lantern/biostatistics-seminar-2017</a:t>
            </a:r>
          </a:p>
        </p:txBody>
      </p:sp>
    </p:spTree>
    <p:extLst>
      <p:ext uri="{BB962C8B-B14F-4D97-AF65-F5344CB8AC3E}">
        <p14:creationId xmlns:p14="http://schemas.microsoft.com/office/powerpoint/2010/main" val="816279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097280" y="1204687"/>
            <a:ext cx="10058400" cy="5123542"/>
          </a:xfrm>
        </p:spPr>
        <p:txBody>
          <a:bodyPr>
            <a:normAutofit/>
          </a:bodyPr>
          <a:lstStyle/>
          <a:p>
            <a:endParaRPr lang="en-US" sz="2400" b="1" dirty="0" smtClean="0"/>
          </a:p>
          <a:p>
            <a:r>
              <a:rPr lang="en-US" sz="2400" b="1" dirty="0" smtClean="0"/>
              <a:t>Trends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 smtClean="0"/>
              <a:t>Machine </a:t>
            </a:r>
            <a:r>
              <a:rPr lang="en-US" sz="2000" dirty="0"/>
              <a:t>Learning can be applied to any </a:t>
            </a:r>
            <a:r>
              <a:rPr lang="en-US" sz="2000" dirty="0" smtClean="0"/>
              <a:t>domain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 err="1" smtClean="0"/>
              <a:t>Hyperparameter</a:t>
            </a:r>
            <a:r>
              <a:rPr lang="en-US" sz="2000" dirty="0" smtClean="0"/>
              <a:t> Tuning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 smtClean="0"/>
              <a:t>How </a:t>
            </a:r>
            <a:r>
              <a:rPr lang="en-US" sz="2000" dirty="0"/>
              <a:t>to scale to handle larger data, more CPU </a:t>
            </a:r>
            <a:r>
              <a:rPr lang="en-US" sz="2000" dirty="0" smtClean="0"/>
              <a:t>needs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 smtClean="0"/>
              <a:t>Working </a:t>
            </a:r>
            <a:r>
              <a:rPr lang="en-US" sz="2000" dirty="0"/>
              <a:t>to migrate from supervised learning </a:t>
            </a:r>
            <a:r>
              <a:rPr lang="en-US" sz="2000" dirty="0" smtClean="0"/>
              <a:t>methods to </a:t>
            </a:r>
            <a:r>
              <a:rPr lang="en-US" sz="2000" dirty="0"/>
              <a:t>unsupervised </a:t>
            </a:r>
            <a:r>
              <a:rPr lang="en-US" sz="2000" dirty="0" smtClean="0"/>
              <a:t>methods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 smtClean="0"/>
              <a:t>The </a:t>
            </a:r>
            <a:r>
              <a:rPr lang="en-US" sz="2000" dirty="0"/>
              <a:t>real bottle neck to analysis is </a:t>
            </a:r>
            <a:r>
              <a:rPr lang="en-US" sz="2000" dirty="0" smtClean="0"/>
              <a:t>people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 smtClean="0"/>
              <a:t>Research problems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/>
              <a:t>Healthcare </a:t>
            </a:r>
            <a:r>
              <a:rPr lang="en-US" sz="2000" dirty="0" smtClean="0"/>
              <a:t>specific topics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sz="1600" dirty="0"/>
              <a:t>Relevant Paper: </a:t>
            </a:r>
            <a:r>
              <a:rPr lang="en-US" sz="1600" dirty="0">
                <a:hlinkClick r:id="rId3"/>
              </a:rPr>
              <a:t>http://</a:t>
            </a:r>
            <a:r>
              <a:rPr lang="en-US" sz="1600" dirty="0" smtClean="0">
                <a:hlinkClick r:id="rId3"/>
              </a:rPr>
              <a:t>www.kdd.org/kdd2017/papers/view/patient-subtyping-via-time-aware-lstm-networks</a:t>
            </a:r>
            <a:endParaRPr lang="en-US" sz="1600" dirty="0"/>
          </a:p>
          <a:p>
            <a:pPr lvl="1">
              <a:buFont typeface="Wingdings" panose="05000000000000000000" pitchFamily="2" charset="2"/>
              <a:buChar char="§"/>
            </a:pPr>
            <a:endParaRPr lang="en-US" sz="2000" dirty="0" smtClean="0"/>
          </a:p>
          <a:p>
            <a:pPr lvl="1">
              <a:buFont typeface="Wingdings" panose="05000000000000000000" pitchFamily="2" charset="2"/>
              <a:buChar char="§"/>
            </a:pPr>
            <a:endParaRPr lang="en-US" dirty="0" smtClean="0"/>
          </a:p>
          <a:p>
            <a:pPr lvl="1">
              <a:buFont typeface="Wingdings" panose="05000000000000000000" pitchFamily="2" charset="2"/>
              <a:buChar char="§"/>
            </a:pP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49680" y="195265"/>
            <a:ext cx="10058400" cy="8912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/>
              <a:t>KDD 2017 Highlights</a:t>
            </a:r>
            <a:endParaRPr lang="en-US" sz="3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1162" y="6441633"/>
            <a:ext cx="2611558" cy="34832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8070" y="6412592"/>
            <a:ext cx="6064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effectLst>
                  <a:glow rad="25400">
                    <a:schemeClr val="bg1"/>
                  </a:glow>
                  <a:reflection endPos="0" dir="5400000" sy="-100000" algn="bl" rotWithShape="0"/>
                </a:effectLst>
              </a:rPr>
              <a:t>https://</a:t>
            </a:r>
            <a:r>
              <a:rPr lang="en-US" dirty="0" err="1">
                <a:effectLst>
                  <a:glow rad="25400">
                    <a:schemeClr val="bg1"/>
                  </a:glow>
                  <a:reflection endPos="0" dir="5400000" sy="-100000" algn="bl" rotWithShape="0"/>
                </a:effectLst>
              </a:rPr>
              <a:t>github.com</a:t>
            </a:r>
            <a:r>
              <a:rPr lang="en-US" dirty="0">
                <a:effectLst>
                  <a:glow rad="25400">
                    <a:schemeClr val="bg1"/>
                  </a:glow>
                  <a:reflection endPos="0" dir="5400000" sy="-100000" algn="bl" rotWithShape="0"/>
                </a:effectLst>
              </a:rPr>
              <a:t>/magic-lantern/biostatistics-seminar-2017</a:t>
            </a:r>
          </a:p>
        </p:txBody>
      </p:sp>
    </p:spTree>
    <p:extLst>
      <p:ext uri="{BB962C8B-B14F-4D97-AF65-F5344CB8AC3E}">
        <p14:creationId xmlns:p14="http://schemas.microsoft.com/office/powerpoint/2010/main" val="502694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7286" y="200033"/>
            <a:ext cx="10058400" cy="89125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About Seth</a:t>
            </a:r>
            <a:endParaRPr lang="en-US" sz="3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1162" y="6441633"/>
            <a:ext cx="2611558" cy="34832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00953" y="1546412"/>
            <a:ext cx="957155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Github</a:t>
            </a:r>
            <a:r>
              <a:rPr lang="en-US" dirty="0" smtClean="0"/>
              <a:t>: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hlinkClick r:id="rId4"/>
              </a:rPr>
              <a:t>https</a:t>
            </a:r>
            <a:r>
              <a:rPr lang="en-US" dirty="0">
                <a:hlinkClick r:id="rId4"/>
              </a:rPr>
              <a:t>://</a:t>
            </a:r>
            <a:r>
              <a:rPr lang="en-US" dirty="0" smtClean="0">
                <a:hlinkClick r:id="rId4"/>
              </a:rPr>
              <a:t>gist.github.com/magic-lantern</a:t>
            </a: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hlinkClick r:id="rId5"/>
              </a:rPr>
              <a:t>https://github.com/magic-lantern</a:t>
            </a:r>
            <a:r>
              <a:rPr lang="en-US" dirty="0" smtClean="0">
                <a:hlinkClick r:id="rId5"/>
              </a:rPr>
              <a:t>/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/>
              <a:t/>
            </a:r>
            <a:br>
              <a:rPr lang="en-US" dirty="0"/>
            </a:br>
            <a:endParaRPr lang="en-US" dirty="0"/>
          </a:p>
          <a:p>
            <a:endParaRPr lang="en-US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68070" y="6412592"/>
            <a:ext cx="6064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effectLst>
                  <a:glow rad="25400">
                    <a:schemeClr val="bg1"/>
                  </a:glow>
                  <a:reflection endPos="0" dir="5400000" sy="-100000" algn="bl" rotWithShape="0"/>
                </a:effectLst>
              </a:rPr>
              <a:t>https://</a:t>
            </a:r>
            <a:r>
              <a:rPr lang="en-US" dirty="0" err="1">
                <a:effectLst>
                  <a:glow rad="25400">
                    <a:schemeClr val="bg1"/>
                  </a:glow>
                  <a:reflection endPos="0" dir="5400000" sy="-100000" algn="bl" rotWithShape="0"/>
                </a:effectLst>
              </a:rPr>
              <a:t>github.com</a:t>
            </a:r>
            <a:r>
              <a:rPr lang="en-US" dirty="0">
                <a:effectLst>
                  <a:glow rad="25400">
                    <a:schemeClr val="bg1"/>
                  </a:glow>
                  <a:reflection endPos="0" dir="5400000" sy="-100000" algn="bl" rotWithShape="0"/>
                </a:effectLst>
              </a:rPr>
              <a:t>/magic-lantern/biostatistics-seminar-2017</a:t>
            </a:r>
          </a:p>
        </p:txBody>
      </p:sp>
    </p:spTree>
    <p:extLst>
      <p:ext uri="{BB962C8B-B14F-4D97-AF65-F5344CB8AC3E}">
        <p14:creationId xmlns:p14="http://schemas.microsoft.com/office/powerpoint/2010/main" val="272700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097280" y="1204687"/>
            <a:ext cx="10058400" cy="5123542"/>
          </a:xfrm>
        </p:spPr>
        <p:txBody>
          <a:bodyPr>
            <a:normAutofit lnSpcReduction="10000"/>
          </a:bodyPr>
          <a:lstStyle/>
          <a:p>
            <a:endParaRPr lang="en-US" sz="2400" b="1" dirty="0" smtClean="0"/>
          </a:p>
          <a:p>
            <a:r>
              <a:rPr lang="en-US" sz="2400" b="1" dirty="0" smtClean="0"/>
              <a:t>Sub-Conference: Big </a:t>
            </a:r>
            <a:r>
              <a:rPr lang="en-US" sz="2400" b="1" dirty="0"/>
              <a:t>data analytics-as-a-Service: Architecture, Algorithms, and Applications in Health </a:t>
            </a:r>
            <a:r>
              <a:rPr lang="en-US" sz="2400" b="1" dirty="0" smtClean="0"/>
              <a:t>Informatics</a:t>
            </a:r>
          </a:p>
          <a:p>
            <a:r>
              <a:rPr lang="en-US" sz="2000" dirty="0" smtClean="0"/>
              <a:t>Top Challenges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 smtClean="0"/>
              <a:t>Privacy </a:t>
            </a:r>
            <a:r>
              <a:rPr lang="en-US" sz="2000" dirty="0"/>
              <a:t>&amp; Security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/>
              <a:t>Compliance with regulations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/>
              <a:t>Mobile Computing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/>
              <a:t>Sharing of data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/>
              <a:t>Lack of Integration between clinical and administrative systems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/>
              <a:t>Operational Analytics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/>
              <a:t>Lack of </a:t>
            </a:r>
            <a:r>
              <a:rPr lang="en-US" sz="2000" dirty="0" smtClean="0"/>
              <a:t>analytics </a:t>
            </a:r>
            <a:r>
              <a:rPr lang="en-US" sz="2000" dirty="0"/>
              <a:t>or people with </a:t>
            </a:r>
            <a:r>
              <a:rPr lang="en-US" sz="2000" dirty="0" smtClean="0"/>
              <a:t>analytics skills</a:t>
            </a:r>
          </a:p>
          <a:p>
            <a:pPr marL="201168" lvl="1" indent="0">
              <a:buNone/>
            </a:pPr>
            <a:endParaRPr lang="en-US" sz="2000" dirty="0"/>
          </a:p>
          <a:p>
            <a:pPr marL="201168" lvl="1" indent="0">
              <a:buNone/>
            </a:pPr>
            <a:r>
              <a:rPr lang="en-US" sz="2000" dirty="0" smtClean="0"/>
              <a:t>Sub Conference Papers: </a:t>
            </a:r>
            <a:r>
              <a:rPr lang="en-US" dirty="0" smtClean="0">
                <a:hlinkClick r:id="rId3"/>
              </a:rPr>
              <a:t>http</a:t>
            </a:r>
            <a:r>
              <a:rPr lang="en-US" dirty="0">
                <a:hlinkClick r:id="rId3"/>
              </a:rPr>
              <a:t>://bigdas.org/callforpapers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pPr marL="201168" lvl="1" indent="0">
              <a:buNone/>
            </a:pPr>
            <a:r>
              <a:rPr lang="en-US" dirty="0" smtClean="0"/>
              <a:t>Videos should be posted to YouTube along with rest of conference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182998" y="200033"/>
            <a:ext cx="10058400" cy="89125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KDD 2017 Highlights</a:t>
            </a:r>
            <a:endParaRPr lang="en-US" sz="3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1162" y="6441633"/>
            <a:ext cx="2611558" cy="34832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8070" y="6412592"/>
            <a:ext cx="6064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effectLst>
                  <a:glow rad="25400">
                    <a:schemeClr val="bg1"/>
                  </a:glow>
                  <a:reflection endPos="0" dir="5400000" sy="-100000" algn="bl" rotWithShape="0"/>
                </a:effectLst>
              </a:rPr>
              <a:t>https://</a:t>
            </a:r>
            <a:r>
              <a:rPr lang="en-US" dirty="0" err="1">
                <a:effectLst>
                  <a:glow rad="25400">
                    <a:schemeClr val="bg1"/>
                  </a:glow>
                  <a:reflection endPos="0" dir="5400000" sy="-100000" algn="bl" rotWithShape="0"/>
                </a:effectLst>
              </a:rPr>
              <a:t>github.com</a:t>
            </a:r>
            <a:r>
              <a:rPr lang="en-US" dirty="0">
                <a:effectLst>
                  <a:glow rad="25400">
                    <a:schemeClr val="bg1"/>
                  </a:glow>
                  <a:reflection endPos="0" dir="5400000" sy="-100000" algn="bl" rotWithShape="0"/>
                </a:effectLst>
              </a:rPr>
              <a:t>/magic-lantern/biostatistics-seminar-2017</a:t>
            </a:r>
          </a:p>
        </p:txBody>
      </p:sp>
    </p:spTree>
    <p:extLst>
      <p:ext uri="{BB962C8B-B14F-4D97-AF65-F5344CB8AC3E}">
        <p14:creationId xmlns:p14="http://schemas.microsoft.com/office/powerpoint/2010/main" val="115071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7286" y="200033"/>
            <a:ext cx="10058400" cy="89125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About Seth</a:t>
            </a:r>
            <a:endParaRPr lang="en-US" sz="3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1162" y="6441633"/>
            <a:ext cx="2611558" cy="34832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00953" y="1546412"/>
            <a:ext cx="957155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BS Business Administration </a:t>
            </a:r>
            <a:r>
              <a:rPr lang="mr-IN" dirty="0" smtClean="0"/>
              <a:t>–</a:t>
            </a:r>
            <a:r>
              <a:rPr lang="en-US" dirty="0" smtClean="0"/>
              <a:t> Central Washington University</a:t>
            </a:r>
          </a:p>
          <a:p>
            <a:endParaRPr lang="en-US" dirty="0" smtClean="0"/>
          </a:p>
          <a:p>
            <a:r>
              <a:rPr lang="en-US" dirty="0" smtClean="0"/>
              <a:t>BS </a:t>
            </a:r>
            <a:r>
              <a:rPr lang="en-US" dirty="0" smtClean="0"/>
              <a:t>Computer Science </a:t>
            </a:r>
            <a:r>
              <a:rPr lang="mr-IN" dirty="0" smtClean="0"/>
              <a:t>–</a:t>
            </a:r>
            <a:r>
              <a:rPr lang="en-US" dirty="0" smtClean="0"/>
              <a:t> Central Washington University</a:t>
            </a:r>
          </a:p>
          <a:p>
            <a:endParaRPr lang="en-US" dirty="0" smtClean="0"/>
          </a:p>
          <a:p>
            <a:r>
              <a:rPr lang="en-US" dirty="0" smtClean="0"/>
              <a:t>MS </a:t>
            </a:r>
            <a:r>
              <a:rPr lang="en-US" dirty="0" smtClean="0"/>
              <a:t>Biomedical Informatics </a:t>
            </a:r>
            <a:r>
              <a:rPr lang="mr-IN" dirty="0" smtClean="0"/>
              <a:t>–</a:t>
            </a:r>
            <a:r>
              <a:rPr lang="en-US" dirty="0" smtClean="0"/>
              <a:t> University of Utah</a:t>
            </a:r>
          </a:p>
          <a:p>
            <a:pPr lvl="1"/>
            <a:r>
              <a:rPr lang="en-US" dirty="0" smtClean="0"/>
              <a:t>Capstone </a:t>
            </a:r>
            <a:r>
              <a:rPr lang="en-US" dirty="0"/>
              <a:t>Project: Identification and Automation of Quality Metrics for Radiology Reporting in CT Pulmonary </a:t>
            </a:r>
            <a:r>
              <a:rPr lang="en-US" dirty="0" smtClean="0"/>
              <a:t>Angiography</a:t>
            </a:r>
          </a:p>
          <a:p>
            <a:endParaRPr lang="en-US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68070" y="6412592"/>
            <a:ext cx="6064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effectLst>
                  <a:glow rad="25400">
                    <a:schemeClr val="bg1"/>
                  </a:glow>
                  <a:reflection endPos="0" dir="5400000" sy="-100000" algn="bl" rotWithShape="0"/>
                </a:effectLst>
              </a:rPr>
              <a:t>https://</a:t>
            </a:r>
            <a:r>
              <a:rPr lang="en-US" dirty="0" err="1">
                <a:effectLst>
                  <a:glow rad="25400">
                    <a:schemeClr val="bg1"/>
                  </a:glow>
                  <a:reflection endPos="0" dir="5400000" sy="-100000" algn="bl" rotWithShape="0"/>
                </a:effectLst>
              </a:rPr>
              <a:t>github.com</a:t>
            </a:r>
            <a:r>
              <a:rPr lang="en-US" dirty="0">
                <a:effectLst>
                  <a:glow rad="25400">
                    <a:schemeClr val="bg1"/>
                  </a:glow>
                  <a:reflection endPos="0" dir="5400000" sy="-100000" algn="bl" rotWithShape="0"/>
                </a:effectLst>
              </a:rPr>
              <a:t>/magic-lantern/biostatistics-seminar-2017</a:t>
            </a:r>
          </a:p>
        </p:txBody>
      </p:sp>
    </p:spTree>
    <p:extLst>
      <p:ext uri="{BB962C8B-B14F-4D97-AF65-F5344CB8AC3E}">
        <p14:creationId xmlns:p14="http://schemas.microsoft.com/office/powerpoint/2010/main" val="2709170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7286" y="200033"/>
            <a:ext cx="10058400" cy="89125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About Seth</a:t>
            </a:r>
            <a:endParaRPr lang="en-US" sz="3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1162" y="6441633"/>
            <a:ext cx="2611558" cy="34832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00953" y="1546412"/>
            <a:ext cx="957155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Systems </a:t>
            </a:r>
            <a:r>
              <a:rPr lang="en-US" dirty="0" smtClean="0"/>
              <a:t>Analyst/Programmer @ Central Washington University</a:t>
            </a:r>
          </a:p>
          <a:p>
            <a:endParaRPr lang="en-US" dirty="0" smtClean="0"/>
          </a:p>
          <a:p>
            <a:r>
              <a:rPr lang="en-US" dirty="0" smtClean="0"/>
              <a:t>Programmer </a:t>
            </a:r>
            <a:r>
              <a:rPr lang="en-US" dirty="0" smtClean="0"/>
              <a:t>Analyst @ University of California</a:t>
            </a:r>
          </a:p>
          <a:p>
            <a:endParaRPr lang="en-US" dirty="0" smtClean="0"/>
          </a:p>
          <a:p>
            <a:r>
              <a:rPr lang="en-US" dirty="0" smtClean="0"/>
              <a:t>Software </a:t>
            </a:r>
            <a:r>
              <a:rPr lang="en-US" dirty="0" smtClean="0"/>
              <a:t>Engineer &amp; Engineering Team Lead @ </a:t>
            </a:r>
            <a:r>
              <a:rPr lang="en-US" dirty="0" err="1" smtClean="0"/>
              <a:t>Backcountry.com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Senior </a:t>
            </a:r>
            <a:r>
              <a:rPr lang="en-US" dirty="0" smtClean="0"/>
              <a:t>Software Engineer &amp; Team Lead @ Intermountain Healthcare</a:t>
            </a:r>
          </a:p>
          <a:p>
            <a:endParaRPr lang="en-US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68070" y="6412592"/>
            <a:ext cx="6064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effectLst>
                  <a:glow rad="25400">
                    <a:schemeClr val="bg1"/>
                  </a:glow>
                  <a:reflection endPos="0" dir="5400000" sy="-100000" algn="bl" rotWithShape="0"/>
                </a:effectLst>
              </a:rPr>
              <a:t>https://</a:t>
            </a:r>
            <a:r>
              <a:rPr lang="en-US" dirty="0" err="1">
                <a:effectLst>
                  <a:glow rad="25400">
                    <a:schemeClr val="bg1"/>
                  </a:glow>
                  <a:reflection endPos="0" dir="5400000" sy="-100000" algn="bl" rotWithShape="0"/>
                </a:effectLst>
              </a:rPr>
              <a:t>github.com</a:t>
            </a:r>
            <a:r>
              <a:rPr lang="en-US" dirty="0">
                <a:effectLst>
                  <a:glow rad="25400">
                    <a:schemeClr val="bg1"/>
                  </a:glow>
                  <a:reflection endPos="0" dir="5400000" sy="-100000" algn="bl" rotWithShape="0"/>
                </a:effectLst>
              </a:rPr>
              <a:t>/magic-lantern/biostatistics-seminar-2017</a:t>
            </a:r>
          </a:p>
        </p:txBody>
      </p:sp>
    </p:spTree>
    <p:extLst>
      <p:ext uri="{BB962C8B-B14F-4D97-AF65-F5344CB8AC3E}">
        <p14:creationId xmlns:p14="http://schemas.microsoft.com/office/powerpoint/2010/main" val="367360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7286" y="200033"/>
            <a:ext cx="10058400" cy="89125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About Seth</a:t>
            </a:r>
            <a:endParaRPr lang="en-US" sz="3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1162" y="6441633"/>
            <a:ext cx="2611558" cy="34832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01706" y="1131624"/>
            <a:ext cx="61722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Intermountain Care Process Models: </a:t>
            </a:r>
            <a:r>
              <a:rPr lang="en-US" dirty="0" smtClean="0">
                <a:hlinkClick r:id="rId4"/>
              </a:rPr>
              <a:t>https</a:t>
            </a:r>
            <a:r>
              <a:rPr lang="en-US" dirty="0">
                <a:hlinkClick r:id="rId4"/>
              </a:rPr>
              <a:t>://</a:t>
            </a:r>
            <a:r>
              <a:rPr lang="en-US" dirty="0" smtClean="0">
                <a:hlinkClick r:id="rId4"/>
              </a:rPr>
              <a:t>goo.gl/wBE6ap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398" y="1546412"/>
            <a:ext cx="3992556" cy="477271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6710" y="1624461"/>
            <a:ext cx="6552777" cy="469466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8070" y="6412592"/>
            <a:ext cx="6064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effectLst>
                  <a:glow rad="25400">
                    <a:schemeClr val="bg1"/>
                  </a:glow>
                  <a:reflection endPos="0" dir="5400000" sy="-100000" algn="bl" rotWithShape="0"/>
                </a:effectLst>
              </a:rPr>
              <a:t>https://</a:t>
            </a:r>
            <a:r>
              <a:rPr lang="en-US" dirty="0" err="1">
                <a:effectLst>
                  <a:glow rad="25400">
                    <a:schemeClr val="bg1"/>
                  </a:glow>
                  <a:reflection endPos="0" dir="5400000" sy="-100000" algn="bl" rotWithShape="0"/>
                </a:effectLst>
              </a:rPr>
              <a:t>github.com</a:t>
            </a:r>
            <a:r>
              <a:rPr lang="en-US" dirty="0">
                <a:effectLst>
                  <a:glow rad="25400">
                    <a:schemeClr val="bg1"/>
                  </a:glow>
                  <a:reflection endPos="0" dir="5400000" sy="-100000" algn="bl" rotWithShape="0"/>
                </a:effectLst>
              </a:rPr>
              <a:t>/magic-lantern/biostatistics-seminar-2017</a:t>
            </a:r>
          </a:p>
        </p:txBody>
      </p:sp>
    </p:spTree>
    <p:extLst>
      <p:ext uri="{BB962C8B-B14F-4D97-AF65-F5344CB8AC3E}">
        <p14:creationId xmlns:p14="http://schemas.microsoft.com/office/powerpoint/2010/main" val="1294540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7286" y="200033"/>
            <a:ext cx="10058400" cy="89125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About Seth</a:t>
            </a:r>
            <a:endParaRPr lang="en-US" sz="3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1162" y="6441633"/>
            <a:ext cx="2611558" cy="34832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97541" y="1210235"/>
            <a:ext cx="9571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Patient Engagement Platform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8104" y="1768448"/>
            <a:ext cx="8037567" cy="447926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8070" y="6412592"/>
            <a:ext cx="6064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effectLst>
                  <a:glow rad="25400">
                    <a:schemeClr val="bg1"/>
                  </a:glow>
                  <a:reflection endPos="0" dir="5400000" sy="-100000" algn="bl" rotWithShape="0"/>
                </a:effectLst>
              </a:rPr>
              <a:t>https://</a:t>
            </a:r>
            <a:r>
              <a:rPr lang="en-US" dirty="0" err="1">
                <a:effectLst>
                  <a:glow rad="25400">
                    <a:schemeClr val="bg1"/>
                  </a:glow>
                  <a:reflection endPos="0" dir="5400000" sy="-100000" algn="bl" rotWithShape="0"/>
                </a:effectLst>
              </a:rPr>
              <a:t>github.com</a:t>
            </a:r>
            <a:r>
              <a:rPr lang="en-US" dirty="0">
                <a:effectLst>
                  <a:glow rad="25400">
                    <a:schemeClr val="bg1"/>
                  </a:glow>
                  <a:reflection endPos="0" dir="5400000" sy="-100000" algn="bl" rotWithShape="0"/>
                </a:effectLst>
              </a:rPr>
              <a:t>/magic-lantern/biostatistics-seminar-2017</a:t>
            </a:r>
          </a:p>
        </p:txBody>
      </p:sp>
    </p:spTree>
    <p:extLst>
      <p:ext uri="{BB962C8B-B14F-4D97-AF65-F5344CB8AC3E}">
        <p14:creationId xmlns:p14="http://schemas.microsoft.com/office/powerpoint/2010/main" val="372424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7286" y="200033"/>
            <a:ext cx="10058400" cy="89125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About Seth</a:t>
            </a:r>
            <a:endParaRPr lang="en-US" sz="3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1162" y="6441633"/>
            <a:ext cx="2611558" cy="34832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286" y="1403472"/>
            <a:ext cx="8269443" cy="489601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97541" y="1210235"/>
            <a:ext cx="9571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Real-time Location Services </a:t>
            </a:r>
            <a:r>
              <a:rPr lang="mr-IN" dirty="0" smtClean="0"/>
              <a:t>–</a:t>
            </a:r>
            <a:r>
              <a:rPr lang="en-US" dirty="0" smtClean="0"/>
              <a:t> Hand Hygiene Compliance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070" y="6412592"/>
            <a:ext cx="6064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effectLst>
                  <a:glow rad="25400">
                    <a:schemeClr val="bg1"/>
                  </a:glow>
                  <a:reflection endPos="0" dir="5400000" sy="-100000" algn="bl" rotWithShape="0"/>
                </a:effectLst>
              </a:rPr>
              <a:t>https://</a:t>
            </a:r>
            <a:r>
              <a:rPr lang="en-US" dirty="0" err="1">
                <a:effectLst>
                  <a:glow rad="25400">
                    <a:schemeClr val="bg1"/>
                  </a:glow>
                  <a:reflection endPos="0" dir="5400000" sy="-100000" algn="bl" rotWithShape="0"/>
                </a:effectLst>
              </a:rPr>
              <a:t>github.com</a:t>
            </a:r>
            <a:r>
              <a:rPr lang="en-US" dirty="0">
                <a:effectLst>
                  <a:glow rad="25400">
                    <a:schemeClr val="bg1"/>
                  </a:glow>
                  <a:reflection endPos="0" dir="5400000" sy="-100000" algn="bl" rotWithShape="0"/>
                </a:effectLst>
              </a:rPr>
              <a:t>/magic-lantern/biostatistics-seminar-2017</a:t>
            </a:r>
          </a:p>
        </p:txBody>
      </p:sp>
    </p:spTree>
    <p:extLst>
      <p:ext uri="{BB962C8B-B14F-4D97-AF65-F5344CB8AC3E}">
        <p14:creationId xmlns:p14="http://schemas.microsoft.com/office/powerpoint/2010/main" val="121571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7286" y="200033"/>
            <a:ext cx="10058400" cy="89125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Data Science to Patient Value</a:t>
            </a:r>
            <a:endParaRPr lang="en-US" sz="3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1162" y="6441633"/>
            <a:ext cx="2611558" cy="34832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2500" y="1288192"/>
            <a:ext cx="7078662" cy="495653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8070" y="6412592"/>
            <a:ext cx="6064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effectLst>
                  <a:glow rad="25400">
                    <a:schemeClr val="bg1"/>
                  </a:glow>
                  <a:reflection endPos="0" dir="5400000" sy="-100000" algn="bl" rotWithShape="0"/>
                </a:effectLst>
              </a:rPr>
              <a:t>https://</a:t>
            </a:r>
            <a:r>
              <a:rPr lang="en-US" dirty="0" err="1">
                <a:effectLst>
                  <a:glow rad="25400">
                    <a:schemeClr val="bg1"/>
                  </a:glow>
                  <a:reflection endPos="0" dir="5400000" sy="-100000" algn="bl" rotWithShape="0"/>
                </a:effectLst>
              </a:rPr>
              <a:t>github.com</a:t>
            </a:r>
            <a:r>
              <a:rPr lang="en-US" dirty="0">
                <a:effectLst>
                  <a:glow rad="25400">
                    <a:schemeClr val="bg1"/>
                  </a:glow>
                  <a:reflection endPos="0" dir="5400000" sy="-100000" algn="bl" rotWithShape="0"/>
                </a:effectLst>
              </a:rPr>
              <a:t>/magic-lantern/biostatistics-seminar-2017</a:t>
            </a:r>
          </a:p>
        </p:txBody>
      </p:sp>
    </p:spTree>
    <p:extLst>
      <p:ext uri="{BB962C8B-B14F-4D97-AF65-F5344CB8AC3E}">
        <p14:creationId xmlns:p14="http://schemas.microsoft.com/office/powerpoint/2010/main" val="716201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7286" y="200033"/>
            <a:ext cx="10058400" cy="89125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Data Science to Patient Value</a:t>
            </a:r>
            <a:endParaRPr lang="en-US" sz="3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1162" y="6441633"/>
            <a:ext cx="2611558" cy="348323"/>
          </a:xfrm>
          <a:prstGeom prst="rect">
            <a:avLst/>
          </a:prstGeom>
        </p:spPr>
      </p:pic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286" y="1177011"/>
            <a:ext cx="6500812" cy="5064430"/>
          </a:xfrm>
        </p:spPr>
      </p:pic>
      <p:sp>
        <p:nvSpPr>
          <p:cNvPr id="4" name="TextBox 3"/>
          <p:cNvSpPr txBox="1"/>
          <p:nvPr/>
        </p:nvSpPr>
        <p:spPr>
          <a:xfrm>
            <a:off x="8191500" y="1285874"/>
            <a:ext cx="3838575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Leverage data to improve value in medically complex patients</a:t>
            </a:r>
          </a:p>
          <a:p>
            <a:endParaRPr lang="en-US" dirty="0" smtClean="0">
              <a:hlinkClick r:id="rId5"/>
            </a:endParaRPr>
          </a:p>
          <a:p>
            <a:endParaRPr lang="en-US" dirty="0">
              <a:hlinkClick r:id="rId5"/>
            </a:endParaRPr>
          </a:p>
          <a:p>
            <a:endParaRPr lang="en-US" dirty="0" smtClean="0">
              <a:hlinkClick r:id="rId5"/>
            </a:endParaRPr>
          </a:p>
          <a:p>
            <a:endParaRPr lang="en-US" dirty="0" smtClean="0">
              <a:hlinkClick r:id="rId5"/>
            </a:endParaRPr>
          </a:p>
          <a:p>
            <a:endParaRPr lang="en-US" dirty="0">
              <a:hlinkClick r:id="rId5"/>
            </a:endParaRPr>
          </a:p>
          <a:p>
            <a:endParaRPr lang="en-US" dirty="0" smtClean="0">
              <a:hlinkClick r:id="rId5"/>
            </a:endParaRPr>
          </a:p>
          <a:p>
            <a:endParaRPr lang="en-US" dirty="0">
              <a:hlinkClick r:id="rId5"/>
            </a:endParaRPr>
          </a:p>
          <a:p>
            <a:endParaRPr lang="en-US" dirty="0">
              <a:hlinkClick r:id="rId5"/>
            </a:endParaRPr>
          </a:p>
          <a:p>
            <a:r>
              <a:rPr lang="en-US" dirty="0" smtClean="0">
                <a:hlinkClick r:id="rId5"/>
              </a:rPr>
              <a:t>http://cud2v.org/</a:t>
            </a:r>
            <a:endParaRPr lang="en-US" dirty="0" smtClean="0"/>
          </a:p>
          <a:p>
            <a:endParaRPr lang="en-US" dirty="0"/>
          </a:p>
          <a:p>
            <a:pPr fontAlgn="base"/>
            <a:r>
              <a:rPr lang="en-US" dirty="0"/>
              <a:t>Follow Us:</a:t>
            </a:r>
          </a:p>
          <a:p>
            <a:pPr marL="285750" indent="-285750" fontAlgn="base">
              <a:buFont typeface="Arial" charset="0"/>
              <a:buChar char="•"/>
            </a:pPr>
            <a:r>
              <a:rPr lang="en-US" u="sng" dirty="0" smtClean="0">
                <a:hlinkClick r:id="rId6"/>
              </a:rPr>
              <a:t>Subscribe</a:t>
            </a:r>
            <a:r>
              <a:rPr lang="en-US" u="sng" dirty="0">
                <a:hlinkClick r:id="rId6"/>
              </a:rPr>
              <a:t>​</a:t>
            </a:r>
            <a:r>
              <a:rPr lang="en-US" dirty="0"/>
              <a:t> to our e-mail list</a:t>
            </a:r>
          </a:p>
          <a:p>
            <a:pPr marL="285750" indent="-285750" fontAlgn="base">
              <a:buFont typeface="Arial" charset="0"/>
              <a:buChar char="•"/>
            </a:pPr>
            <a:r>
              <a:rPr lang="en-US" dirty="0" smtClean="0"/>
              <a:t>Twitter</a:t>
            </a:r>
            <a:r>
              <a:rPr lang="en-US" dirty="0"/>
              <a:t>: </a:t>
            </a:r>
            <a:r>
              <a:rPr lang="en-US" u="sng" dirty="0">
                <a:hlinkClick r:id="rId7"/>
              </a:rPr>
              <a:t>@cuD2V​</a:t>
            </a:r>
            <a:r>
              <a:rPr lang="en-US" u="sng" dirty="0" smtClean="0"/>
              <a:t> </a:t>
            </a:r>
          </a:p>
          <a:p>
            <a:pPr marL="285750" indent="-285750" fontAlgn="base">
              <a:buFont typeface="Arial" charset="0"/>
              <a:buChar char="•"/>
            </a:pPr>
            <a:r>
              <a:rPr lang="en-US" dirty="0" smtClean="0"/>
              <a:t>Facebook</a:t>
            </a:r>
            <a:r>
              <a:rPr lang="en-US" dirty="0"/>
              <a:t>: ​​​​​​</a:t>
            </a:r>
            <a:r>
              <a:rPr lang="en-US" u="sng" dirty="0" smtClean="0">
                <a:hlinkClick r:id="rId8"/>
              </a:rPr>
              <a:t>cuD2V</a:t>
            </a:r>
            <a:endParaRPr lang="en-US" u="sng" dirty="0" smtClean="0"/>
          </a:p>
          <a:p>
            <a:pPr marL="285750" indent="-285750" fontAlgn="base">
              <a:buFont typeface="Arial" charset="0"/>
              <a:buChar char="•"/>
            </a:pPr>
            <a:r>
              <a:rPr lang="en-US" dirty="0" smtClean="0"/>
              <a:t>LinkedIn: </a:t>
            </a:r>
            <a:r>
              <a:rPr lang="en-US" u="sng" dirty="0" smtClean="0">
                <a:hlinkClick r:id="rId9"/>
              </a:rPr>
              <a:t>D2V</a:t>
            </a:r>
            <a:endParaRPr lang="en-US" u="sng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68070" y="6412592"/>
            <a:ext cx="6064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effectLst>
                  <a:glow rad="25400">
                    <a:schemeClr val="bg1"/>
                  </a:glow>
                  <a:reflection endPos="0" dir="5400000" sy="-100000" algn="bl" rotWithShape="0"/>
                </a:effectLst>
              </a:rPr>
              <a:t>https://</a:t>
            </a:r>
            <a:r>
              <a:rPr lang="en-US" dirty="0" err="1">
                <a:effectLst>
                  <a:glow rad="25400">
                    <a:schemeClr val="bg1"/>
                  </a:glow>
                  <a:reflection endPos="0" dir="5400000" sy="-100000" algn="bl" rotWithShape="0"/>
                </a:effectLst>
              </a:rPr>
              <a:t>github.com</a:t>
            </a:r>
            <a:r>
              <a:rPr lang="en-US" dirty="0">
                <a:effectLst>
                  <a:glow rad="25400">
                    <a:schemeClr val="bg1"/>
                  </a:glow>
                  <a:reflection endPos="0" dir="5400000" sy="-100000" algn="bl" rotWithShape="0"/>
                </a:effectLst>
              </a:rPr>
              <a:t>/magic-lantern/biostatistics-seminar-2017</a:t>
            </a:r>
          </a:p>
        </p:txBody>
      </p:sp>
    </p:spTree>
    <p:extLst>
      <p:ext uri="{BB962C8B-B14F-4D97-AF65-F5344CB8AC3E}">
        <p14:creationId xmlns:p14="http://schemas.microsoft.com/office/powerpoint/2010/main" val="1737326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02006FA4-1611-4B07-AF7F-85CF6D20EB3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3118</TotalTime>
  <Words>1609</Words>
  <Application>Microsoft Macintosh PowerPoint</Application>
  <PresentationFormat>Widescreen</PresentationFormat>
  <Paragraphs>295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Calibri</vt:lpstr>
      <vt:lpstr>Calibri Light</vt:lpstr>
      <vt:lpstr>Mangal</vt:lpstr>
      <vt:lpstr>Wingdings</vt:lpstr>
      <vt:lpstr>Arial</vt:lpstr>
      <vt:lpstr>Retrospect</vt:lpstr>
      <vt:lpstr>CU Anschutz Data Science Tour: From D2V to KDD</vt:lpstr>
      <vt:lpstr>About Seth</vt:lpstr>
      <vt:lpstr>About Seth</vt:lpstr>
      <vt:lpstr>About Seth</vt:lpstr>
      <vt:lpstr>About Seth</vt:lpstr>
      <vt:lpstr>About Seth</vt:lpstr>
      <vt:lpstr>About Seth</vt:lpstr>
      <vt:lpstr>Data Science to Patient Value</vt:lpstr>
      <vt:lpstr>Data Science to Patient Value</vt:lpstr>
      <vt:lpstr>Data Science to Patient Value – Scientific Cores</vt:lpstr>
      <vt:lpstr>Data Science to Patient Value</vt:lpstr>
      <vt:lpstr>D2V Analytics Core</vt:lpstr>
      <vt:lpstr>PowerPoint Presentation</vt:lpstr>
      <vt:lpstr>PowerPoint Presentation</vt:lpstr>
      <vt:lpstr>PowerPoint Presentation</vt:lpstr>
      <vt:lpstr>PowerPoint Presentation</vt:lpstr>
      <vt:lpstr>KDD 2017 Highlights</vt:lpstr>
      <vt:lpstr>KDD 2017 Highlights</vt:lpstr>
      <vt:lpstr>PowerPoint Presentation</vt:lpstr>
      <vt:lpstr>KDD 2017 Highlights</vt:lpstr>
    </vt:vector>
  </TitlesOfParts>
  <Company>Microsoft</Company>
  <LinksUpToDate>false</LinksUpToDate>
  <SharedDoc>false</SharedDoc>
  <HyperlinksChanged>false</HyperlinksChanged>
  <AppVersion>15.0038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Updates</dc:title>
  <dc:creator>Burns, Kelley</dc:creator>
  <cp:lastModifiedBy>Russell, Seth</cp:lastModifiedBy>
  <cp:revision>133</cp:revision>
  <cp:lastPrinted>2017-09-13T16:19:43Z</cp:lastPrinted>
  <dcterms:created xsi:type="dcterms:W3CDTF">2016-11-08T18:41:42Z</dcterms:created>
  <dcterms:modified xsi:type="dcterms:W3CDTF">2017-09-13T17:10:24Z</dcterms:modified>
</cp:coreProperties>
</file>